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9" r:id="rId5"/>
    <p:sldId id="261" r:id="rId6"/>
    <p:sldId id="262" r:id="rId7"/>
    <p:sldId id="263" r:id="rId8"/>
    <p:sldId id="264" r:id="rId9"/>
    <p:sldId id="269" r:id="rId10"/>
    <p:sldId id="270" r:id="rId11"/>
    <p:sldId id="268" r:id="rId12"/>
    <p:sldId id="265" r:id="rId13"/>
    <p:sldId id="266" r:id="rId14"/>
    <p:sldId id="267" r:id="rId15"/>
    <p:sldId id="274" r:id="rId16"/>
    <p:sldId id="275" r:id="rId17"/>
    <p:sldId id="276" r:id="rId18"/>
    <p:sldId id="277" r:id="rId19"/>
    <p:sldId id="271" r:id="rId20"/>
    <p:sldId id="272" r:id="rId21"/>
    <p:sldId id="273" r:id="rId22"/>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Spustelėkite, jei norite keisite ruoš. pav. stilių</a:t>
            </a:r>
            <a:endParaRPr lang="lt-LT"/>
          </a:p>
        </p:txBody>
      </p:sp>
      <p:sp>
        <p:nvSpPr>
          <p:cNvPr id="3" name="Paantraštė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Spustelėkite ruošinio paantraštės stiliui keisti</a:t>
            </a:r>
            <a:endParaRPr lang="lt-LT"/>
          </a:p>
        </p:txBody>
      </p:sp>
      <p:sp>
        <p:nvSpPr>
          <p:cNvPr id="4" name="Datos vietos rezervavimo ženklas 3"/>
          <p:cNvSpPr>
            <a:spLocks noGrp="1"/>
          </p:cNvSpPr>
          <p:nvPr>
            <p:ph type="dt" sz="half" idx="10"/>
          </p:nvPr>
        </p:nvSpPr>
        <p:spPr/>
        <p:txBody>
          <a:bodyPr/>
          <a:lstStyle/>
          <a:p>
            <a:fld id="{F427B3EF-3765-43E7-AE33-6A8C1C82BD87}" type="datetimeFigureOut">
              <a:rPr lang="lt-LT" smtClean="0"/>
              <a:pPr/>
              <a:t>2021.11.25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087A86CA-38C0-43D3-96EB-E3008AFB643F}" type="slidenum">
              <a:rPr lang="lt-LT" smtClean="0"/>
              <a:pPr/>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427B3EF-3765-43E7-AE33-6A8C1C82BD87}" type="datetimeFigureOut">
              <a:rPr lang="lt-LT" smtClean="0"/>
              <a:pPr/>
              <a:t>2021.11.25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087A86CA-38C0-43D3-96EB-E3008AFB643F}" type="slidenum">
              <a:rPr lang="lt-LT" smtClean="0"/>
              <a:pPr/>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Spustelėkite, jei norite keisite ruoš. pav.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427B3EF-3765-43E7-AE33-6A8C1C82BD87}" type="datetimeFigureOut">
              <a:rPr lang="lt-LT" smtClean="0"/>
              <a:pPr/>
              <a:t>2021.11.25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087A86CA-38C0-43D3-96EB-E3008AFB643F}" type="slidenum">
              <a:rPr lang="lt-LT" smtClean="0"/>
              <a:pPr/>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Turinio vietos rezervavimo ženklas 2"/>
          <p:cNvSpPr>
            <a:spLocks noGrp="1"/>
          </p:cNvSpPr>
          <p:nvPr>
            <p:ph idx="1"/>
          </p:nvPr>
        </p:nvSpPr>
        <p:spPr/>
        <p:txBody>
          <a:body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427B3EF-3765-43E7-AE33-6A8C1C82BD87}" type="datetimeFigureOut">
              <a:rPr lang="lt-LT" smtClean="0"/>
              <a:pPr/>
              <a:t>2021.11.25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087A86CA-38C0-43D3-96EB-E3008AFB643F}" type="slidenum">
              <a:rPr lang="lt-LT" smtClean="0"/>
              <a:pPr/>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Spustelėkite, jei norite keisite ruoš. pav.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Spustelėkite ruošinio teksto stiliams keisti</a:t>
            </a:r>
          </a:p>
        </p:txBody>
      </p:sp>
      <p:sp>
        <p:nvSpPr>
          <p:cNvPr id="4" name="Datos vietos rezervavimo ženklas 3"/>
          <p:cNvSpPr>
            <a:spLocks noGrp="1"/>
          </p:cNvSpPr>
          <p:nvPr>
            <p:ph type="dt" sz="half" idx="10"/>
          </p:nvPr>
        </p:nvSpPr>
        <p:spPr/>
        <p:txBody>
          <a:bodyPr/>
          <a:lstStyle/>
          <a:p>
            <a:fld id="{F427B3EF-3765-43E7-AE33-6A8C1C82BD87}" type="datetimeFigureOut">
              <a:rPr lang="lt-LT" smtClean="0"/>
              <a:pPr/>
              <a:t>2021.11.25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087A86CA-38C0-43D3-96EB-E3008AFB643F}" type="slidenum">
              <a:rPr lang="lt-LT" smtClean="0"/>
              <a:pPr/>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F427B3EF-3765-43E7-AE33-6A8C1C82BD87}" type="datetimeFigureOut">
              <a:rPr lang="lt-LT" smtClean="0"/>
              <a:pPr/>
              <a:t>2021.11.25</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087A86CA-38C0-43D3-96EB-E3008AFB643F}" type="slidenum">
              <a:rPr lang="lt-LT" smtClean="0"/>
              <a:pPr/>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Spustelėkite, jei norite keisite ruoš. pav.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Spustelėkite ruošinio teksto stiliams keisti</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Spustelėkite ruošinio teksto stiliams keisti</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F427B3EF-3765-43E7-AE33-6A8C1C82BD87}" type="datetimeFigureOut">
              <a:rPr lang="lt-LT" smtClean="0"/>
              <a:pPr/>
              <a:t>2021.11.25</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087A86CA-38C0-43D3-96EB-E3008AFB643F}" type="slidenum">
              <a:rPr lang="lt-LT" smtClean="0"/>
              <a:pPr/>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Datos vietos rezervavimo ženklas 2"/>
          <p:cNvSpPr>
            <a:spLocks noGrp="1"/>
          </p:cNvSpPr>
          <p:nvPr>
            <p:ph type="dt" sz="half" idx="10"/>
          </p:nvPr>
        </p:nvSpPr>
        <p:spPr/>
        <p:txBody>
          <a:bodyPr/>
          <a:lstStyle/>
          <a:p>
            <a:fld id="{F427B3EF-3765-43E7-AE33-6A8C1C82BD87}" type="datetimeFigureOut">
              <a:rPr lang="lt-LT" smtClean="0"/>
              <a:pPr/>
              <a:t>2021.11.25</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087A86CA-38C0-43D3-96EB-E3008AFB643F}" type="slidenum">
              <a:rPr lang="lt-LT" smtClean="0"/>
              <a:pPr/>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F427B3EF-3765-43E7-AE33-6A8C1C82BD87}" type="datetimeFigureOut">
              <a:rPr lang="lt-LT" smtClean="0"/>
              <a:pPr/>
              <a:t>2021.11.25</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087A86CA-38C0-43D3-96EB-E3008AFB643F}" type="slidenum">
              <a:rPr lang="lt-LT" smtClean="0"/>
              <a:pPr/>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Spustelėkite, jei norite keisite ruoš. pav.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Spustelėkite ruošinio teksto stiliams keisti</a:t>
            </a:r>
          </a:p>
        </p:txBody>
      </p:sp>
      <p:sp>
        <p:nvSpPr>
          <p:cNvPr id="5" name="Datos vietos rezervavimo ženklas 4"/>
          <p:cNvSpPr>
            <a:spLocks noGrp="1"/>
          </p:cNvSpPr>
          <p:nvPr>
            <p:ph type="dt" sz="half" idx="10"/>
          </p:nvPr>
        </p:nvSpPr>
        <p:spPr/>
        <p:txBody>
          <a:bodyPr/>
          <a:lstStyle/>
          <a:p>
            <a:fld id="{F427B3EF-3765-43E7-AE33-6A8C1C82BD87}" type="datetimeFigureOut">
              <a:rPr lang="lt-LT" smtClean="0"/>
              <a:pPr/>
              <a:t>2021.11.25</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087A86CA-38C0-43D3-96EB-E3008AFB643F}" type="slidenum">
              <a:rPr lang="lt-LT" smtClean="0"/>
              <a:pPr/>
              <a:t>‹#›</a:t>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Spustelėkite, jei norite keisite ruoš. pav.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Spustelėkite ruošinio teksto stiliams keisti</a:t>
            </a:r>
          </a:p>
        </p:txBody>
      </p:sp>
      <p:sp>
        <p:nvSpPr>
          <p:cNvPr id="5" name="Datos vietos rezervavimo ženklas 4"/>
          <p:cNvSpPr>
            <a:spLocks noGrp="1"/>
          </p:cNvSpPr>
          <p:nvPr>
            <p:ph type="dt" sz="half" idx="10"/>
          </p:nvPr>
        </p:nvSpPr>
        <p:spPr/>
        <p:txBody>
          <a:bodyPr/>
          <a:lstStyle/>
          <a:p>
            <a:fld id="{F427B3EF-3765-43E7-AE33-6A8C1C82BD87}" type="datetimeFigureOut">
              <a:rPr lang="lt-LT" smtClean="0"/>
              <a:pPr/>
              <a:t>2021.11.25</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087A86CA-38C0-43D3-96EB-E3008AFB643F}" type="slidenum">
              <a:rPr lang="lt-LT" smtClean="0"/>
              <a:pPr/>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Spustelėkite, jei norite keisite ruoš. pav.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7B3EF-3765-43E7-AE33-6A8C1C82BD87}" type="datetimeFigureOut">
              <a:rPr lang="lt-LT" smtClean="0"/>
              <a:pPr/>
              <a:t>2021.11.25</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A86CA-38C0-43D3-96EB-E3008AFB643F}" type="slidenum">
              <a:rPr lang="lt-LT" smtClean="0"/>
              <a:pPr/>
              <a:t>‹#›</a:t>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seimas.lrs.lt/portal/legalAct/lt/TAD/ea60cec0650b11eaa02cacf2a861120c/as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seimas.lrs.lt/portal/legalAct/lt/TAD/e03271002b2111ec99bbc1b08701c7f8/asr"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seimas.lrs.lt/portal/legalAct/lt/TAD/e8f5c6b4486911eca8a1caec3ec4b244?jfwid=33p62sipi"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e-seimas.lrs.lt/portal/legalAct/lt/TAD/e8f5c6b4486911eca8a1caec3ec4b244?jfwid=33p62sipi"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seimas.lrs.lt/portal/legalAct/lt/TAD/4bf85984051211ecb4af84e751d2e0c9/asr"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p:txBody>
          <a:bodyPr/>
          <a:lstStyle/>
          <a:p>
            <a:r>
              <a:rPr lang="lt-LT" dirty="0" smtClean="0"/>
              <a:t>Izoliacijos taisyklių pakeitimai</a:t>
            </a:r>
            <a:r>
              <a:rPr lang="en-US" dirty="0" smtClean="0"/>
              <a:t/>
            </a:r>
            <a:br>
              <a:rPr lang="en-US" dirty="0" smtClean="0"/>
            </a:br>
            <a:r>
              <a:rPr lang="en-US" sz="2800" dirty="0" smtClean="0"/>
              <a:t>(</a:t>
            </a:r>
            <a:r>
              <a:rPr lang="en-US" sz="2800" dirty="0" err="1" smtClean="0"/>
              <a:t>nuo</a:t>
            </a:r>
            <a:r>
              <a:rPr lang="en-US" sz="2800" dirty="0" smtClean="0"/>
              <a:t> 2021-11-17)</a:t>
            </a:r>
            <a:endParaRPr lang="lt-LT" sz="2800" dirty="0"/>
          </a:p>
        </p:txBody>
      </p:sp>
      <p:sp>
        <p:nvSpPr>
          <p:cNvPr id="3" name="Paantraštė 2"/>
          <p:cNvSpPr>
            <a:spLocks noGrp="1"/>
          </p:cNvSpPr>
          <p:nvPr>
            <p:ph type="subTitle" idx="1"/>
          </p:nvPr>
        </p:nvSpPr>
        <p:spPr>
          <a:xfrm>
            <a:off x="1371600" y="3886200"/>
            <a:ext cx="6400800" cy="2114568"/>
          </a:xfrm>
        </p:spPr>
        <p:txBody>
          <a:bodyPr>
            <a:normAutofit fontScale="40000" lnSpcReduction="20000"/>
          </a:bodyPr>
          <a:lstStyle/>
          <a:p>
            <a:r>
              <a:rPr lang="lt-LT" b="1" dirty="0"/>
              <a:t>LIETUVOS RESPUBLIKOS SVEIKATOS APSAUGOS </a:t>
            </a:r>
            <a:r>
              <a:rPr lang="lt-LT" b="1" dirty="0" smtClean="0"/>
              <a:t>MINISTRO</a:t>
            </a:r>
            <a:endParaRPr lang="lt-LT" dirty="0"/>
          </a:p>
          <a:p>
            <a:r>
              <a:rPr lang="lt-LT" b="1" dirty="0"/>
              <a:t> </a:t>
            </a:r>
            <a:endParaRPr lang="lt-LT" dirty="0"/>
          </a:p>
          <a:p>
            <a:r>
              <a:rPr lang="lt-LT" b="1" dirty="0"/>
              <a:t>ĮSAKYMAS</a:t>
            </a:r>
            <a:endParaRPr lang="lt-LT" dirty="0"/>
          </a:p>
          <a:p>
            <a:r>
              <a:rPr lang="lt-LT" b="1" cap="all" dirty="0"/>
              <a:t>DĖL ASMENŲ, SERGANČIŲ COVID-19 LIGA (KORONAVIRUSO INFEKCIJA), ASMENŲ, ĮTARIAMŲ, KAD SERGA COVID-19 LIGA (KORONAVIRUSO INFEKCIJA), IR ASMENŲ, TURĖJUSIŲ SĄLYTĮ, IZOLIAVIMO NAMUOSE, KITOJE GYVENAMOJOJE VIETOJE AR </a:t>
            </a:r>
            <a:r>
              <a:rPr lang="lt-LT" b="1" dirty="0"/>
              <a:t>SAVIVALDYBĖS ADMINISTRACIJOS NUMATYTOSE PATALPOSE</a:t>
            </a:r>
            <a:r>
              <a:rPr lang="lt-LT" dirty="0"/>
              <a:t> </a:t>
            </a:r>
            <a:r>
              <a:rPr lang="lt-LT" b="1" cap="all" dirty="0"/>
              <a:t>TAISYKLIŲ PATVIRTINIMO</a:t>
            </a:r>
            <a:endParaRPr lang="lt-LT" dirty="0"/>
          </a:p>
          <a:p>
            <a:r>
              <a:rPr lang="lt-LT" dirty="0"/>
              <a:t> </a:t>
            </a:r>
          </a:p>
          <a:p>
            <a:r>
              <a:rPr lang="lt-LT" dirty="0"/>
              <a:t>2020 m. kovo 12 d. Nr. V-352</a:t>
            </a:r>
            <a:br>
              <a:rPr lang="lt-LT" dirty="0"/>
            </a:br>
            <a:r>
              <a:rPr lang="lt-LT" dirty="0" smtClean="0"/>
              <a:t>Vilnius</a:t>
            </a:r>
          </a:p>
          <a:p>
            <a:r>
              <a:rPr lang="lt-LT" dirty="0" smtClean="0">
                <a:hlinkClick r:id="rId2"/>
              </a:rPr>
              <a:t>https://</a:t>
            </a:r>
            <a:r>
              <a:rPr lang="lt-LT" dirty="0" smtClean="0">
                <a:hlinkClick r:id="rId2"/>
              </a:rPr>
              <a:t>e-seimas.lrs.lt/portal/legalAct/lt/TAD/ea60cec0650b11eaa02cacf2a861120c/asr</a:t>
            </a:r>
            <a:r>
              <a:rPr lang="lt-LT" dirty="0" smtClean="0"/>
              <a:t> </a:t>
            </a:r>
            <a:endParaRPr lang="lt-L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500034" y="142852"/>
            <a:ext cx="8229600" cy="868346"/>
          </a:xfrm>
        </p:spPr>
        <p:txBody>
          <a:bodyPr>
            <a:noAutofit/>
          </a:bodyPr>
          <a:lstStyle/>
          <a:p>
            <a:r>
              <a:rPr lang="lt-LT" sz="3600" dirty="0" smtClean="0"/>
              <a:t>Testavimą greitaisiais antigeno testais atlikti šiais etapais:</a:t>
            </a:r>
            <a:endParaRPr lang="lt-LT" sz="3600" dirty="0"/>
          </a:p>
        </p:txBody>
      </p:sp>
      <p:sp>
        <p:nvSpPr>
          <p:cNvPr id="3" name="Turinio vietos rezervavimo ženklas 2"/>
          <p:cNvSpPr>
            <a:spLocks noGrp="1"/>
          </p:cNvSpPr>
          <p:nvPr>
            <p:ph idx="1"/>
          </p:nvPr>
        </p:nvSpPr>
        <p:spPr>
          <a:xfrm>
            <a:off x="142844" y="1357298"/>
            <a:ext cx="8786874" cy="5357850"/>
          </a:xfrm>
        </p:spPr>
        <p:txBody>
          <a:bodyPr>
            <a:noAutofit/>
          </a:bodyPr>
          <a:lstStyle/>
          <a:p>
            <a:r>
              <a:rPr lang="lt-LT" sz="1800" dirty="0" smtClean="0"/>
              <a:t>8.1. mokiniams </a:t>
            </a:r>
            <a:r>
              <a:rPr lang="lt-LT" sz="1800" dirty="0" err="1" smtClean="0"/>
              <a:t>ėminius</a:t>
            </a:r>
            <a:r>
              <a:rPr lang="lt-LT" sz="1800" dirty="0" smtClean="0"/>
              <a:t> antigeno testams imti savarankiškai, jei reikia, prieš tai juos instruktavus visuomenės sveikatos specialistui ir vėliau prižiūrint atsakingam ugdymo įstaigos paskirtam asmeniui;</a:t>
            </a:r>
          </a:p>
          <a:p>
            <a:r>
              <a:rPr lang="lt-LT" sz="1800" dirty="0" smtClean="0"/>
              <a:t>8.2. antigeno testus atlikti, rezultatus vertinti ir interpretuoti mokiniui savarankiškai, padedant atsakingam ugdymo įstaigos paskirtam asmeniui, arba atsakingam ugdymo įstaigos paskirtam asmeniui, jei mokinys jaunesnis nei 16 metų;</a:t>
            </a:r>
          </a:p>
          <a:p>
            <a:r>
              <a:rPr lang="lt-LT" sz="1800" dirty="0" smtClean="0"/>
              <a:t>8.3. antigeno testų rezultatus fiksuoti atsakingam ugdymo įstaigos paskirtam asmeniui pagal ugdymo įstaigos vadovo nustatytą tvarką;</a:t>
            </a:r>
          </a:p>
          <a:p>
            <a:r>
              <a:rPr lang="lt-LT" sz="1800" dirty="0" smtClean="0"/>
              <a:t>8.4. gavus teigiamą antigeno testo rezultatą ir įtarus COVID-19 ligos (</a:t>
            </a:r>
            <a:r>
              <a:rPr lang="lt-LT" sz="1800" dirty="0" err="1" smtClean="0"/>
              <a:t>koronaviruso</a:t>
            </a:r>
            <a:r>
              <a:rPr lang="lt-LT" sz="1800" dirty="0" smtClean="0"/>
              <a:t> infekcijos) atvejį, informuoti apie poreikį pasitikrinti dėl COVID-19 ligos (</a:t>
            </a:r>
            <a:r>
              <a:rPr lang="lt-LT" sz="1800" dirty="0" err="1" smtClean="0"/>
              <a:t>koronaviruso</a:t>
            </a:r>
            <a:r>
              <a:rPr lang="lt-LT" sz="1800" dirty="0" smtClean="0"/>
              <a:t> infekcijos) teigiamą rezultatą gavusiam mokiniui bei registraciją į mobilųjį punktą patvirtinamajam SARS-</a:t>
            </a:r>
            <a:r>
              <a:rPr lang="lt-LT" sz="1800" dirty="0" err="1" smtClean="0"/>
              <a:t>CoV-2</a:t>
            </a:r>
            <a:r>
              <a:rPr lang="lt-LT" sz="1800" dirty="0" smtClean="0"/>
              <a:t> (2019-nCoV) RNR nustatymo </a:t>
            </a:r>
            <a:r>
              <a:rPr lang="lt-LT" sz="1800" dirty="0" err="1" smtClean="0"/>
              <a:t>tikralaikės</a:t>
            </a:r>
            <a:r>
              <a:rPr lang="lt-LT" sz="1800" dirty="0" smtClean="0"/>
              <a:t> PGR metodu tyrimui (toliau – PGR tyrimas) per Karštosios linijos sistemą telefonu 1808 arba pildant elektroninę registracijos formą adresu </a:t>
            </a:r>
            <a:r>
              <a:rPr lang="lt-LT" sz="1800" u="sng" dirty="0" smtClean="0"/>
              <a:t>www.1808.lt</a:t>
            </a:r>
            <a:r>
              <a:rPr lang="lt-LT" sz="1800" dirty="0" smtClean="0"/>
              <a:t>. Teigiamą rezultatą gavusiam mokiniui rekomenduojama nedalyvauti kontaktiniame ugdyme kol nėra gautas neigiamas PGR tyrimo rezultatas arba 10 dienų, jei PGR tyrimas neatliekamas. Ugdymo įstaigų vadovams rekomenduojama šias nuostatas įtraukti į ugdymo įstaigos vidaus tvarkas;</a:t>
            </a:r>
          </a:p>
          <a:p>
            <a:pPr>
              <a:buNone/>
            </a:pPr>
            <a:endParaRPr lang="lt-LT"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3"/>
          <p:cNvSpPr>
            <a:spLocks noGrp="1"/>
          </p:cNvSpPr>
          <p:nvPr>
            <p:ph type="ctrTitle"/>
          </p:nvPr>
        </p:nvSpPr>
        <p:spPr/>
        <p:txBody>
          <a:bodyPr>
            <a:normAutofit fontScale="90000"/>
          </a:bodyPr>
          <a:lstStyle/>
          <a:p>
            <a:r>
              <a:rPr lang="lt-LT" dirty="0" smtClean="0"/>
              <a:t>Dėl infekcijų plitimą ribojančio režimo nustatymo</a:t>
            </a:r>
            <a:br>
              <a:rPr lang="lt-LT" dirty="0" smtClean="0"/>
            </a:br>
            <a:r>
              <a:rPr lang="lt-LT" sz="3100" dirty="0" smtClean="0"/>
              <a:t>nuo 2021-11-18</a:t>
            </a:r>
            <a:r>
              <a:rPr lang="lt-LT" dirty="0" smtClean="0"/>
              <a:t/>
            </a:r>
            <a:br>
              <a:rPr lang="lt-LT" dirty="0" smtClean="0"/>
            </a:br>
            <a:endParaRPr lang="lt-LT" dirty="0"/>
          </a:p>
        </p:txBody>
      </p:sp>
      <p:sp>
        <p:nvSpPr>
          <p:cNvPr id="5" name="Paantraštė 4"/>
          <p:cNvSpPr>
            <a:spLocks noGrp="1"/>
          </p:cNvSpPr>
          <p:nvPr>
            <p:ph type="subTitle" idx="1"/>
          </p:nvPr>
        </p:nvSpPr>
        <p:spPr>
          <a:xfrm>
            <a:off x="1371600" y="3886200"/>
            <a:ext cx="6400800" cy="2328882"/>
          </a:xfrm>
        </p:spPr>
        <p:txBody>
          <a:bodyPr>
            <a:normAutofit fontScale="40000" lnSpcReduction="20000"/>
          </a:bodyPr>
          <a:lstStyle/>
          <a:p>
            <a:r>
              <a:rPr lang="lt-LT" b="1" dirty="0" smtClean="0"/>
              <a:t>LIETUVOS RESPUBLIKOS SVEIKATOS APSAUGOS MINISTRAS</a:t>
            </a:r>
            <a:endParaRPr lang="lt-LT" dirty="0" smtClean="0"/>
          </a:p>
          <a:p>
            <a:r>
              <a:rPr lang="lt-LT" b="1" dirty="0" smtClean="0"/>
              <a:t>VALSTYBĖS LYGIO EKSTREMALIOSIOS SITUACIJOS VALSTYBĖS OPERACIJŲ VADOVAS</a:t>
            </a:r>
            <a:endParaRPr lang="lt-LT" dirty="0" smtClean="0"/>
          </a:p>
          <a:p>
            <a:r>
              <a:rPr lang="lt-LT" b="1" dirty="0" smtClean="0"/>
              <a:t> </a:t>
            </a:r>
            <a:endParaRPr lang="lt-LT" dirty="0" smtClean="0"/>
          </a:p>
          <a:p>
            <a:r>
              <a:rPr lang="lt-LT" b="1" dirty="0" smtClean="0"/>
              <a:t>SPRENDIMAS</a:t>
            </a:r>
            <a:endParaRPr lang="lt-LT" dirty="0" smtClean="0"/>
          </a:p>
          <a:p>
            <a:r>
              <a:rPr lang="lt-LT" b="1" dirty="0" smtClean="0"/>
              <a:t>DĖL INFEKCIJŲ PLITIMĄ RIBOJANČIO REŽIMO ŠVIETIMO TEIKĖJUOSE, ĮGYVENDINANČIUOSE PRIEŠMOKYKLINIO IR BENDROJO UGDYMO PROGRAMAS, SKELBIMO </a:t>
            </a:r>
            <a:r>
              <a:rPr lang="lt-LT" b="1" cap="all" dirty="0" smtClean="0"/>
              <a:t>TVARKOS</a:t>
            </a:r>
            <a:endParaRPr lang="lt-LT" dirty="0" smtClean="0"/>
          </a:p>
          <a:p>
            <a:r>
              <a:rPr lang="lt-LT" dirty="0" smtClean="0"/>
              <a:t> </a:t>
            </a:r>
          </a:p>
          <a:p>
            <a:r>
              <a:rPr lang="lt-LT" dirty="0" smtClean="0"/>
              <a:t>2021 m. spalio 12 d. Nr. V-2273</a:t>
            </a:r>
          </a:p>
          <a:p>
            <a:r>
              <a:rPr lang="lt-LT" dirty="0" smtClean="0"/>
              <a:t>Vilnius </a:t>
            </a:r>
            <a:endParaRPr lang="lt-LT" dirty="0" smtClean="0"/>
          </a:p>
          <a:p>
            <a:r>
              <a:rPr lang="lt-LT" dirty="0" smtClean="0">
                <a:hlinkClick r:id="rId2"/>
              </a:rPr>
              <a:t>https</a:t>
            </a:r>
            <a:r>
              <a:rPr lang="lt-LT" dirty="0" smtClean="0">
                <a:hlinkClick r:id="rId2"/>
              </a:rPr>
              <a:t>://</a:t>
            </a:r>
            <a:r>
              <a:rPr lang="lt-LT" dirty="0" smtClean="0">
                <a:hlinkClick r:id="rId2"/>
              </a:rPr>
              <a:t>e-seimas.lrs.lt/portal/legalAct/lt/TAD/e03271002b2111ec99bbc1b08701c7f8/asr</a:t>
            </a:r>
            <a:r>
              <a:rPr lang="lt-LT" dirty="0" smtClean="0"/>
              <a:t> </a:t>
            </a:r>
            <a:endParaRPr lang="lt-LT" dirty="0" smtClean="0"/>
          </a:p>
          <a:p>
            <a:endParaRPr lang="lt-L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868346"/>
          </a:xfrm>
        </p:spPr>
        <p:txBody>
          <a:bodyPr>
            <a:noAutofit/>
          </a:bodyPr>
          <a:lstStyle/>
          <a:p>
            <a:r>
              <a:rPr lang="lt-LT" sz="1800" u="sng" dirty="0" smtClean="0">
                <a:latin typeface="+mn-lt"/>
              </a:rPr>
              <a:t/>
            </a:r>
            <a:br>
              <a:rPr lang="lt-LT" sz="1800" u="sng" dirty="0" smtClean="0">
                <a:latin typeface="+mn-lt"/>
              </a:rPr>
            </a:br>
            <a:r>
              <a:rPr lang="lt-LT" sz="1800" u="sng" dirty="0" smtClean="0">
                <a:latin typeface="Times New Roman" pitchFamily="18" charset="0"/>
                <a:cs typeface="Times New Roman" pitchFamily="18" charset="0"/>
              </a:rPr>
              <a:t>PRIEŠMOKYKLINIO IR BENDROJO UGDYMO</a:t>
            </a:r>
            <a:r>
              <a:rPr lang="lt-LT" sz="1800" dirty="0" smtClean="0">
                <a:latin typeface="Times New Roman" pitchFamily="18" charset="0"/>
                <a:cs typeface="Times New Roman" pitchFamily="18" charset="0"/>
              </a:rPr>
              <a:t/>
            </a:r>
            <a:br>
              <a:rPr lang="lt-LT" sz="1800" dirty="0" smtClean="0">
                <a:latin typeface="Times New Roman" pitchFamily="18" charset="0"/>
                <a:cs typeface="Times New Roman" pitchFamily="18" charset="0"/>
              </a:rPr>
            </a:br>
            <a:r>
              <a:rPr lang="lt-LT" sz="1800" dirty="0" smtClean="0">
                <a:latin typeface="Times New Roman" pitchFamily="18" charset="0"/>
                <a:cs typeface="Times New Roman" pitchFamily="18" charset="0"/>
              </a:rPr>
              <a:t>programas įgyvendinančioms ugdymo įstaigoms rekomenduojama skelbti </a:t>
            </a:r>
            <a:br>
              <a:rPr lang="lt-LT" sz="1800" dirty="0" smtClean="0">
                <a:latin typeface="Times New Roman" pitchFamily="18" charset="0"/>
                <a:cs typeface="Times New Roman" pitchFamily="18" charset="0"/>
              </a:rPr>
            </a:br>
            <a:r>
              <a:rPr lang="lt-LT" sz="1800" dirty="0" smtClean="0">
                <a:latin typeface="Times New Roman" pitchFamily="18" charset="0"/>
                <a:cs typeface="Times New Roman" pitchFamily="18" charset="0"/>
              </a:rPr>
              <a:t>IPR režimą 7 – 14 dienų laikotarpiui</a:t>
            </a:r>
            <a:r>
              <a:rPr lang="lt-LT" sz="1800" dirty="0" smtClean="0">
                <a:latin typeface="+mn-lt"/>
              </a:rPr>
              <a:t/>
            </a:r>
            <a:br>
              <a:rPr lang="lt-LT" sz="1800" dirty="0" smtClean="0">
                <a:latin typeface="+mn-lt"/>
              </a:rPr>
            </a:br>
            <a:endParaRPr lang="lt-LT" sz="1800" dirty="0">
              <a:latin typeface="+mn-lt"/>
            </a:endParaRPr>
          </a:p>
        </p:txBody>
      </p:sp>
      <p:graphicFrame>
        <p:nvGraphicFramePr>
          <p:cNvPr id="4" name="Lentelė 3"/>
          <p:cNvGraphicFramePr>
            <a:graphicFrameLocks noGrp="1"/>
          </p:cNvGraphicFramePr>
          <p:nvPr/>
        </p:nvGraphicFramePr>
        <p:xfrm>
          <a:off x="714348" y="2285993"/>
          <a:ext cx="7858179" cy="3863207"/>
        </p:xfrm>
        <a:graphic>
          <a:graphicData uri="http://schemas.openxmlformats.org/drawingml/2006/table">
            <a:tbl>
              <a:tblPr/>
              <a:tblGrid>
                <a:gridCol w="1785950"/>
                <a:gridCol w="4357718"/>
                <a:gridCol w="1714511"/>
              </a:tblGrid>
              <a:tr h="1160719">
                <a:tc rowSpan="5">
                  <a:txBody>
                    <a:bodyPr/>
                    <a:lstStyle/>
                    <a:p>
                      <a:pPr>
                        <a:lnSpc>
                          <a:spcPct val="115000"/>
                        </a:lnSpc>
                        <a:spcAft>
                          <a:spcPts val="0"/>
                        </a:spcAft>
                      </a:pPr>
                      <a:r>
                        <a:rPr lang="lt-LT" sz="1800" b="1" dirty="0">
                          <a:latin typeface="Times New Roman"/>
                          <a:ea typeface="Calibri"/>
                          <a:cs typeface="Times New Roman"/>
                        </a:rPr>
                        <a:t>Daugiau kaip 20 proc.</a:t>
                      </a:r>
                      <a:r>
                        <a:rPr lang="lt-LT" sz="1800" dirty="0">
                          <a:latin typeface="Times New Roman"/>
                          <a:ea typeface="Calibri"/>
                          <a:cs typeface="Times New Roman"/>
                        </a:rPr>
                        <a:t> mokinių </a:t>
                      </a:r>
                      <a:r>
                        <a:rPr lang="lt-LT" sz="1800" u="sng" dirty="0">
                          <a:latin typeface="Times New Roman"/>
                          <a:ea typeface="Calibri"/>
                          <a:cs typeface="Times New Roman"/>
                        </a:rPr>
                        <a:t>ugdymo įstaigoje arba atskirame sraute</a:t>
                      </a:r>
                      <a:endParaRPr lang="lt-LT" sz="1800" dirty="0">
                        <a:latin typeface="Calibri"/>
                        <a:ea typeface="Calibri"/>
                        <a:cs typeface="Times New Roman"/>
                      </a:endParaRPr>
                    </a:p>
                  </a:txBody>
                  <a:tcPr marL="47341" marR="47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lt-LT" sz="1800">
                          <a:latin typeface="Times New Roman"/>
                          <a:ea typeface="Calibri"/>
                          <a:cs typeface="Times New Roman"/>
                        </a:rPr>
                        <a:t>Nustatomas teigiamas savikontrolės būdu atliekant greitojo SARS-CoV-2 antigeno testo rezultatas</a:t>
                      </a:r>
                      <a:endParaRPr lang="lt-LT" sz="1800">
                        <a:latin typeface="Calibri"/>
                        <a:ea typeface="Calibri"/>
                        <a:cs typeface="Times New Roman"/>
                      </a:endParaRPr>
                    </a:p>
                  </a:txBody>
                  <a:tcPr marL="47341" marR="47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nSpc>
                          <a:spcPct val="115000"/>
                        </a:lnSpc>
                        <a:spcAft>
                          <a:spcPts val="0"/>
                        </a:spcAft>
                      </a:pPr>
                      <a:r>
                        <a:rPr lang="lt-LT" sz="1800" dirty="0">
                          <a:latin typeface="Times New Roman"/>
                          <a:ea typeface="Calibri"/>
                          <a:cs typeface="Times New Roman"/>
                        </a:rPr>
                        <a:t>Nustatoma </a:t>
                      </a:r>
                      <a:r>
                        <a:rPr lang="lt-LT" sz="1800" b="1" dirty="0">
                          <a:latin typeface="Times New Roman"/>
                          <a:ea typeface="Calibri"/>
                          <a:cs typeface="Times New Roman"/>
                        </a:rPr>
                        <a:t>ne mažiau kaip dviejuose trečdaliuose klasių</a:t>
                      </a:r>
                      <a:r>
                        <a:rPr lang="lt-LT" sz="1800" dirty="0">
                          <a:latin typeface="Times New Roman"/>
                          <a:ea typeface="Calibri"/>
                          <a:cs typeface="Times New Roman"/>
                        </a:rPr>
                        <a:t> (grupių) </a:t>
                      </a:r>
                      <a:r>
                        <a:rPr lang="lt-LT" sz="1800" u="sng" dirty="0">
                          <a:latin typeface="Times New Roman"/>
                          <a:ea typeface="Calibri"/>
                          <a:cs typeface="Times New Roman"/>
                        </a:rPr>
                        <a:t>ugdymo įstaigoje arba atskirame sraute</a:t>
                      </a:r>
                      <a:endParaRPr lang="lt-LT" sz="1800" dirty="0">
                        <a:latin typeface="Calibri"/>
                        <a:ea typeface="Calibri"/>
                        <a:cs typeface="Times New Roman"/>
                      </a:endParaRPr>
                    </a:p>
                  </a:txBody>
                  <a:tcPr marL="47341" marR="47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0100">
                <a:tc vMerge="1">
                  <a:txBody>
                    <a:bodyPr/>
                    <a:lstStyle/>
                    <a:p>
                      <a:endParaRPr lang="lt-LT"/>
                    </a:p>
                  </a:txBody>
                  <a:tcPr/>
                </a:tc>
                <a:tc>
                  <a:txBody>
                    <a:bodyPr/>
                    <a:lstStyle/>
                    <a:p>
                      <a:pPr marL="342900" lvl="0" indent="-342900">
                        <a:lnSpc>
                          <a:spcPct val="115000"/>
                        </a:lnSpc>
                        <a:spcAft>
                          <a:spcPts val="0"/>
                        </a:spcAft>
                        <a:buFont typeface="Symbol"/>
                        <a:buChar char=""/>
                      </a:pPr>
                      <a:r>
                        <a:rPr lang="lt-LT" sz="1800">
                          <a:latin typeface="Times New Roman"/>
                          <a:ea typeface="Calibri"/>
                          <a:cs typeface="Times New Roman"/>
                        </a:rPr>
                        <a:t>Patvirtinama COVID-19 liga antigeno testu, PGR ar kaupinių PGR metodu</a:t>
                      </a:r>
                      <a:endParaRPr lang="lt-LT" sz="1800">
                        <a:latin typeface="Calibri"/>
                        <a:ea typeface="Calibri"/>
                        <a:cs typeface="Times New Roman"/>
                      </a:endParaRPr>
                    </a:p>
                  </a:txBody>
                  <a:tcPr marL="47341" marR="47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lt-LT"/>
                    </a:p>
                  </a:txBody>
                  <a:tcPr/>
                </a:tc>
              </a:tr>
              <a:tr h="375048">
                <a:tc vMerge="1">
                  <a:txBody>
                    <a:bodyPr/>
                    <a:lstStyle/>
                    <a:p>
                      <a:endParaRPr lang="lt-LT"/>
                    </a:p>
                  </a:txBody>
                  <a:tcPr/>
                </a:tc>
                <a:tc>
                  <a:txBody>
                    <a:bodyPr/>
                    <a:lstStyle/>
                    <a:p>
                      <a:pPr marL="342900" lvl="0" indent="-342900">
                        <a:lnSpc>
                          <a:spcPct val="115000"/>
                        </a:lnSpc>
                        <a:spcAft>
                          <a:spcPts val="0"/>
                        </a:spcAft>
                        <a:buFont typeface="Symbol"/>
                        <a:buChar char=""/>
                      </a:pPr>
                      <a:r>
                        <a:rPr lang="lt-LT" sz="1800">
                          <a:latin typeface="Times New Roman"/>
                          <a:ea typeface="Calibri"/>
                          <a:cs typeface="Times New Roman"/>
                        </a:rPr>
                        <a:t>Gripas</a:t>
                      </a:r>
                      <a:endParaRPr lang="lt-LT" sz="1800">
                        <a:latin typeface="Calibri"/>
                        <a:ea typeface="Calibri"/>
                        <a:cs typeface="Times New Roman"/>
                      </a:endParaRPr>
                    </a:p>
                  </a:txBody>
                  <a:tcPr marL="47341" marR="47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lt-LT"/>
                    </a:p>
                  </a:txBody>
                  <a:tcPr/>
                </a:tc>
              </a:tr>
              <a:tr h="375048">
                <a:tc vMerge="1">
                  <a:txBody>
                    <a:bodyPr/>
                    <a:lstStyle/>
                    <a:p>
                      <a:endParaRPr lang="lt-LT"/>
                    </a:p>
                  </a:txBody>
                  <a:tcPr/>
                </a:tc>
                <a:tc>
                  <a:txBody>
                    <a:bodyPr/>
                    <a:lstStyle/>
                    <a:p>
                      <a:pPr marL="342900" lvl="0" indent="-342900">
                        <a:lnSpc>
                          <a:spcPct val="115000"/>
                        </a:lnSpc>
                        <a:spcAft>
                          <a:spcPts val="0"/>
                        </a:spcAft>
                        <a:buFont typeface="Symbol"/>
                        <a:buChar char=""/>
                      </a:pPr>
                      <a:r>
                        <a:rPr lang="lt-LT" sz="1800">
                          <a:latin typeface="Times New Roman"/>
                          <a:ea typeface="Calibri"/>
                          <a:cs typeface="Times New Roman"/>
                        </a:rPr>
                        <a:t>Ūminės viršutinių kvėpavimo takų infekcijos</a:t>
                      </a:r>
                      <a:endParaRPr lang="lt-LT" sz="1800">
                        <a:latin typeface="Calibri"/>
                        <a:ea typeface="Calibri"/>
                        <a:cs typeface="Times New Roman"/>
                      </a:endParaRPr>
                    </a:p>
                  </a:txBody>
                  <a:tcPr marL="47341" marR="47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lt-LT"/>
                    </a:p>
                  </a:txBody>
                  <a:tcPr/>
                </a:tc>
              </a:tr>
              <a:tr h="750100">
                <a:tc vMerge="1">
                  <a:txBody>
                    <a:bodyPr/>
                    <a:lstStyle/>
                    <a:p>
                      <a:endParaRPr lang="lt-LT"/>
                    </a:p>
                  </a:txBody>
                  <a:tcPr/>
                </a:tc>
                <a:tc>
                  <a:txBody>
                    <a:bodyPr/>
                    <a:lstStyle/>
                    <a:p>
                      <a:pPr marL="342900" lvl="0" indent="-342900">
                        <a:lnSpc>
                          <a:spcPct val="115000"/>
                        </a:lnSpc>
                        <a:spcAft>
                          <a:spcPts val="0"/>
                        </a:spcAft>
                        <a:buFont typeface="Symbol"/>
                        <a:buChar char=""/>
                      </a:pPr>
                      <a:r>
                        <a:rPr lang="lt-LT" sz="1800" dirty="0">
                          <a:latin typeface="Times New Roman"/>
                          <a:ea typeface="Calibri"/>
                          <a:cs typeface="Times New Roman"/>
                        </a:rPr>
                        <a:t>Pasireiškė ŪVKTI požymiai (pvz., karščiavimas, kosulys, pasunkėjęs kvėpavimas ir pan.)</a:t>
                      </a:r>
                      <a:endParaRPr lang="lt-LT" sz="1800" dirty="0">
                        <a:latin typeface="Calibri"/>
                        <a:ea typeface="Calibri"/>
                        <a:cs typeface="Times New Roman"/>
                      </a:endParaRPr>
                    </a:p>
                  </a:txBody>
                  <a:tcPr marL="47341" marR="47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lt-LT"/>
                    </a:p>
                  </a:txBody>
                  <a:tcPr/>
                </a:tc>
              </a:tr>
            </a:tbl>
          </a:graphicData>
        </a:graphic>
      </p:graphicFrame>
      <p:sp>
        <p:nvSpPr>
          <p:cNvPr id="19457" name="Rectangle 1"/>
          <p:cNvSpPr>
            <a:spLocks noChangeArrowheads="1"/>
          </p:cNvSpPr>
          <p:nvPr/>
        </p:nvSpPr>
        <p:spPr bwMode="auto">
          <a:xfrm>
            <a:off x="714348" y="1571612"/>
            <a:ext cx="78581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lt-LT" sz="1600" b="1" i="0"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UGDYMO ĮSTAIGOS AR ATSKIRO SRAUTO LYGMENYJE</a:t>
            </a:r>
            <a:endParaRPr kumimoji="0" lang="lt-LT" sz="1600" b="0" i="0" strike="noStrike" cap="none" normalizeH="0" baseline="0" dirty="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lt-LT"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Sprendimą dėl IPRR paskelbimo priima ugdymo įstaigos vadovas.</a:t>
            </a:r>
            <a:endParaRPr kumimoji="0" lang="lt-LT" sz="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1"/>
          <p:cNvSpPr>
            <a:spLocks noGrp="1"/>
          </p:cNvSpPr>
          <p:nvPr>
            <p:ph type="title"/>
          </p:nvPr>
        </p:nvSpPr>
        <p:spPr>
          <a:xfrm>
            <a:off x="457200" y="274638"/>
            <a:ext cx="8229600" cy="868346"/>
          </a:xfrm>
        </p:spPr>
        <p:txBody>
          <a:bodyPr>
            <a:noAutofit/>
          </a:bodyPr>
          <a:lstStyle/>
          <a:p>
            <a:r>
              <a:rPr lang="lt-LT" sz="1800" u="sng" dirty="0" smtClean="0">
                <a:latin typeface="+mn-lt"/>
              </a:rPr>
              <a:t/>
            </a:r>
            <a:br>
              <a:rPr lang="lt-LT" sz="1800" u="sng" dirty="0" smtClean="0">
                <a:latin typeface="+mn-lt"/>
              </a:rPr>
            </a:br>
            <a:r>
              <a:rPr lang="lt-LT" sz="1800" u="sng" dirty="0" smtClean="0">
                <a:latin typeface="Times New Roman" pitchFamily="18" charset="0"/>
                <a:cs typeface="Times New Roman" pitchFamily="18" charset="0"/>
              </a:rPr>
              <a:t>PRIEŠMOKYKLINIO IR BENDROJO UGDYMO</a:t>
            </a:r>
            <a:r>
              <a:rPr lang="lt-LT" sz="1800" dirty="0" smtClean="0">
                <a:latin typeface="Times New Roman" pitchFamily="18" charset="0"/>
                <a:cs typeface="Times New Roman" pitchFamily="18" charset="0"/>
              </a:rPr>
              <a:t/>
            </a:r>
            <a:br>
              <a:rPr lang="lt-LT" sz="1800" dirty="0" smtClean="0">
                <a:latin typeface="Times New Roman" pitchFamily="18" charset="0"/>
                <a:cs typeface="Times New Roman" pitchFamily="18" charset="0"/>
              </a:rPr>
            </a:br>
            <a:r>
              <a:rPr lang="lt-LT" sz="1800" dirty="0" smtClean="0">
                <a:latin typeface="Times New Roman" pitchFamily="18" charset="0"/>
                <a:cs typeface="Times New Roman" pitchFamily="18" charset="0"/>
              </a:rPr>
              <a:t>programas įgyvendinančioms ugdymo įstaigoms rekomenduojama skelbti </a:t>
            </a:r>
            <a:br>
              <a:rPr lang="lt-LT" sz="1800" dirty="0" smtClean="0">
                <a:latin typeface="Times New Roman" pitchFamily="18" charset="0"/>
                <a:cs typeface="Times New Roman" pitchFamily="18" charset="0"/>
              </a:rPr>
            </a:br>
            <a:r>
              <a:rPr lang="lt-LT" sz="1800" dirty="0" smtClean="0">
                <a:latin typeface="Times New Roman" pitchFamily="18" charset="0"/>
                <a:cs typeface="Times New Roman" pitchFamily="18" charset="0"/>
              </a:rPr>
              <a:t>IIR režimą 7 – 14 dienų laikotarpiui</a:t>
            </a:r>
            <a:r>
              <a:rPr lang="lt-LT" sz="1800" dirty="0" smtClean="0">
                <a:latin typeface="+mn-lt"/>
              </a:rPr>
              <a:t/>
            </a:r>
            <a:br>
              <a:rPr lang="lt-LT" sz="1800" dirty="0" smtClean="0">
                <a:latin typeface="+mn-lt"/>
              </a:rPr>
            </a:br>
            <a:endParaRPr lang="lt-LT" sz="1800" dirty="0">
              <a:latin typeface="+mn-lt"/>
            </a:endParaRPr>
          </a:p>
        </p:txBody>
      </p:sp>
      <p:sp>
        <p:nvSpPr>
          <p:cNvPr id="6" name="Rectangle 1"/>
          <p:cNvSpPr>
            <a:spLocks noChangeArrowheads="1"/>
          </p:cNvSpPr>
          <p:nvPr/>
        </p:nvSpPr>
        <p:spPr bwMode="auto">
          <a:xfrm>
            <a:off x="714348" y="1643050"/>
            <a:ext cx="78581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lt-LT" sz="1600" b="1" dirty="0" smtClean="0">
                <a:solidFill>
                  <a:srgbClr val="0070C0"/>
                </a:solidFill>
                <a:latin typeface="Times New Roman" pitchFamily="18" charset="0"/>
                <a:ea typeface="Calibri" pitchFamily="34" charset="0"/>
                <a:cs typeface="Times New Roman" pitchFamily="18" charset="0"/>
              </a:rPr>
              <a:t>KLASĖS (GRUPĖS) LYGMENYJE </a:t>
            </a:r>
          </a:p>
          <a:p>
            <a:pPr lvl="0" algn="ctr" fontAlgn="base">
              <a:spcBef>
                <a:spcPct val="0"/>
              </a:spcBef>
              <a:spcAft>
                <a:spcPct val="0"/>
              </a:spcAft>
            </a:pPr>
            <a:r>
              <a:rPr kumimoji="0" lang="lt-LT"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Sprendimą dėl IPRR paskelbimo priima ugdymo įstaigos vadovas.</a:t>
            </a:r>
            <a:endParaRPr kumimoji="0" lang="lt-LT"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Stačiakampis 6"/>
          <p:cNvSpPr/>
          <p:nvPr/>
        </p:nvSpPr>
        <p:spPr>
          <a:xfrm>
            <a:off x="500034" y="2571744"/>
            <a:ext cx="3643338" cy="235745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lt-LT" sz="1400" dirty="0" smtClean="0">
                <a:solidFill>
                  <a:schemeClr val="tx1"/>
                </a:solidFill>
                <a:latin typeface="Times New Roman" pitchFamily="18" charset="0"/>
                <a:ea typeface="Calibri" pitchFamily="34" charset="0"/>
                <a:cs typeface="Times New Roman" pitchFamily="18" charset="0"/>
              </a:rPr>
              <a:t>Kai klasėje (grupėje) didelės rizikos kontaktą turėję mokiniai yra testuojami savikontrolės greitaisiais antigeno testais ir nuo pirmo COVID-19 ligos atvejo nustatymo </a:t>
            </a:r>
            <a:r>
              <a:rPr lang="lt-LT" sz="1400" b="1" dirty="0" smtClean="0">
                <a:solidFill>
                  <a:schemeClr val="tx1"/>
                </a:solidFill>
                <a:latin typeface="Times New Roman" pitchFamily="18" charset="0"/>
                <a:ea typeface="Calibri" pitchFamily="34" charset="0"/>
                <a:cs typeface="Times New Roman" pitchFamily="18" charset="0"/>
              </a:rPr>
              <a:t>10 dienų laikotarpiu PGR metodu </a:t>
            </a:r>
            <a:r>
              <a:rPr lang="lt-LT" sz="1400" dirty="0" smtClean="0">
                <a:solidFill>
                  <a:srgbClr val="000000"/>
                </a:solidFill>
                <a:latin typeface="Times New Roman" pitchFamily="18" charset="0"/>
                <a:ea typeface="Times New Roman" pitchFamily="18" charset="0"/>
                <a:cs typeface="Times New Roman" pitchFamily="18" charset="0"/>
              </a:rPr>
              <a:t>patvirtinama ir / ar teigiamas savikontrolės greitojo antigeno testo rezultatas gautas 5 ir daugiau mokinių klasėje (grupėje) ir atvejų užsikrėtimo aplinkybės siejamos su ugdymo įstaiga.</a:t>
            </a:r>
          </a:p>
          <a:p>
            <a:pPr algn="ctr"/>
            <a:endParaRPr lang="lt-LT" sz="1400" dirty="0">
              <a:latin typeface="Times New Roman" pitchFamily="18" charset="0"/>
              <a:cs typeface="Times New Roman" pitchFamily="18" charset="0"/>
            </a:endParaRPr>
          </a:p>
        </p:txBody>
      </p:sp>
      <p:sp>
        <p:nvSpPr>
          <p:cNvPr id="8" name="Stačiakampis 7"/>
          <p:cNvSpPr/>
          <p:nvPr/>
        </p:nvSpPr>
        <p:spPr>
          <a:xfrm>
            <a:off x="4643438" y="2571744"/>
            <a:ext cx="3786214" cy="235745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228600" lvl="0" indent="-228600" eaLnBrk="0" fontAlgn="base" hangingPunct="0">
              <a:spcBef>
                <a:spcPct val="0"/>
              </a:spcBef>
              <a:spcAft>
                <a:spcPct val="0"/>
              </a:spcAft>
            </a:pPr>
            <a:r>
              <a:rPr lang="lt-LT" sz="1400" dirty="0" smtClean="0">
                <a:solidFill>
                  <a:schemeClr val="tx1"/>
                </a:solidFill>
                <a:latin typeface="Times New Roman" pitchFamily="18" charset="0"/>
                <a:ea typeface="Calibri" pitchFamily="34" charset="0"/>
                <a:cs typeface="Times New Roman" pitchFamily="18" charset="0"/>
              </a:rPr>
              <a:t>Kai </a:t>
            </a:r>
            <a:r>
              <a:rPr lang="lt-LT" sz="1400" b="1" dirty="0" smtClean="0">
                <a:solidFill>
                  <a:schemeClr val="tx1"/>
                </a:solidFill>
                <a:latin typeface="Times New Roman" pitchFamily="18" charset="0"/>
                <a:ea typeface="Calibri" pitchFamily="34" charset="0"/>
                <a:cs typeface="Times New Roman" pitchFamily="18" charset="0"/>
              </a:rPr>
              <a:t>trečdaliui klasės</a:t>
            </a:r>
            <a:r>
              <a:rPr lang="lt-LT" sz="1400" dirty="0" smtClean="0">
                <a:solidFill>
                  <a:schemeClr val="tx1"/>
                </a:solidFill>
                <a:latin typeface="Times New Roman" pitchFamily="18" charset="0"/>
                <a:ea typeface="Calibri" pitchFamily="34" charset="0"/>
                <a:cs typeface="Times New Roman" pitchFamily="18" charset="0"/>
              </a:rPr>
              <a:t> (grupės):</a:t>
            </a:r>
            <a:endParaRPr lang="lt-LT" sz="1400" dirty="0" smtClean="0">
              <a:solidFill>
                <a:schemeClr val="tx1"/>
              </a:solidFill>
              <a:latin typeface="Times New Roman" pitchFamily="18" charset="0"/>
              <a:cs typeface="Times New Roman" pitchFamily="18" charset="0"/>
            </a:endParaRPr>
          </a:p>
          <a:p>
            <a:pPr lvl="0" eaLnBrk="0" fontAlgn="base" hangingPunct="0">
              <a:spcBef>
                <a:spcPct val="0"/>
              </a:spcBef>
              <a:spcAft>
                <a:spcPct val="0"/>
              </a:spcAft>
              <a:buFontTx/>
              <a:buChar char="•"/>
            </a:pPr>
            <a:r>
              <a:rPr lang="lt-LT" sz="1400" dirty="0" smtClean="0">
                <a:solidFill>
                  <a:schemeClr val="tx1"/>
                </a:solidFill>
                <a:latin typeface="Times New Roman" pitchFamily="18" charset="0"/>
                <a:ea typeface="Calibri" pitchFamily="34" charset="0"/>
                <a:cs typeface="Times New Roman" pitchFamily="18" charset="0"/>
              </a:rPr>
              <a:t>Nustatomas teigiamas savikontrolės būdu atliekant greitojo SARS-</a:t>
            </a:r>
            <a:r>
              <a:rPr lang="lt-LT" sz="1400" dirty="0" err="1" smtClean="0">
                <a:solidFill>
                  <a:schemeClr val="tx1"/>
                </a:solidFill>
                <a:latin typeface="Times New Roman" pitchFamily="18" charset="0"/>
                <a:ea typeface="Calibri" pitchFamily="34" charset="0"/>
                <a:cs typeface="Times New Roman" pitchFamily="18" charset="0"/>
              </a:rPr>
              <a:t>CoV-2</a:t>
            </a:r>
            <a:r>
              <a:rPr lang="lt-LT" sz="1400" dirty="0" smtClean="0">
                <a:solidFill>
                  <a:schemeClr val="tx1"/>
                </a:solidFill>
                <a:latin typeface="Times New Roman" pitchFamily="18" charset="0"/>
                <a:ea typeface="Calibri" pitchFamily="34" charset="0"/>
                <a:cs typeface="Times New Roman" pitchFamily="18" charset="0"/>
              </a:rPr>
              <a:t> antigeno testo rezultatas;</a:t>
            </a:r>
            <a:endParaRPr lang="lt-LT" sz="1400" dirty="0" smtClean="0">
              <a:solidFill>
                <a:schemeClr val="tx1"/>
              </a:solidFill>
              <a:latin typeface="Times New Roman" pitchFamily="18" charset="0"/>
              <a:cs typeface="Times New Roman" pitchFamily="18" charset="0"/>
            </a:endParaRPr>
          </a:p>
          <a:p>
            <a:pPr lvl="0" eaLnBrk="0" fontAlgn="base" hangingPunct="0">
              <a:spcBef>
                <a:spcPct val="0"/>
              </a:spcBef>
              <a:spcAft>
                <a:spcPct val="0"/>
              </a:spcAft>
              <a:buFontTx/>
              <a:buChar char="•"/>
            </a:pPr>
            <a:r>
              <a:rPr lang="lt-LT" sz="1400" dirty="0" smtClean="0">
                <a:solidFill>
                  <a:schemeClr val="tx1"/>
                </a:solidFill>
                <a:latin typeface="Times New Roman" pitchFamily="18" charset="0"/>
                <a:ea typeface="Calibri" pitchFamily="34" charset="0"/>
                <a:cs typeface="Times New Roman" pitchFamily="18" charset="0"/>
              </a:rPr>
              <a:t>Patvirtinama COVID-19 liga antigeno testu, PGR ar kaupinių PGR metodu;</a:t>
            </a:r>
            <a:endParaRPr lang="lt-LT" sz="1400" dirty="0" smtClean="0">
              <a:solidFill>
                <a:schemeClr val="tx1"/>
              </a:solidFill>
              <a:latin typeface="Times New Roman" pitchFamily="18" charset="0"/>
              <a:cs typeface="Times New Roman" pitchFamily="18" charset="0"/>
            </a:endParaRPr>
          </a:p>
          <a:p>
            <a:pPr lvl="0" eaLnBrk="0" fontAlgn="base" hangingPunct="0">
              <a:spcBef>
                <a:spcPct val="0"/>
              </a:spcBef>
              <a:spcAft>
                <a:spcPct val="0"/>
              </a:spcAft>
              <a:buFontTx/>
              <a:buChar char="•"/>
            </a:pPr>
            <a:r>
              <a:rPr lang="lt-LT" sz="1400" dirty="0" smtClean="0">
                <a:solidFill>
                  <a:schemeClr val="tx1"/>
                </a:solidFill>
                <a:latin typeface="Times New Roman" pitchFamily="18" charset="0"/>
                <a:ea typeface="Calibri" pitchFamily="34" charset="0"/>
                <a:cs typeface="Times New Roman" pitchFamily="18" charset="0"/>
              </a:rPr>
              <a:t>Gripas;</a:t>
            </a:r>
            <a:endParaRPr lang="lt-LT" sz="1400" dirty="0" smtClean="0">
              <a:solidFill>
                <a:schemeClr val="tx1"/>
              </a:solidFill>
              <a:latin typeface="Times New Roman" pitchFamily="18" charset="0"/>
              <a:cs typeface="Times New Roman" pitchFamily="18" charset="0"/>
            </a:endParaRPr>
          </a:p>
          <a:p>
            <a:pPr lvl="0" eaLnBrk="0" fontAlgn="base" hangingPunct="0">
              <a:spcBef>
                <a:spcPct val="0"/>
              </a:spcBef>
              <a:spcAft>
                <a:spcPct val="0"/>
              </a:spcAft>
              <a:buFontTx/>
              <a:buChar char="•"/>
            </a:pPr>
            <a:r>
              <a:rPr lang="lt-LT" sz="1400" dirty="0" smtClean="0">
                <a:solidFill>
                  <a:schemeClr val="tx1"/>
                </a:solidFill>
                <a:latin typeface="Times New Roman" pitchFamily="18" charset="0"/>
                <a:ea typeface="Calibri" pitchFamily="34" charset="0"/>
                <a:cs typeface="Times New Roman" pitchFamily="18" charset="0"/>
              </a:rPr>
              <a:t>Ūminės viršutinių kvėpavimo takų infekcijos;</a:t>
            </a:r>
            <a:endParaRPr lang="lt-LT" sz="1400" dirty="0" smtClean="0">
              <a:solidFill>
                <a:schemeClr val="tx1"/>
              </a:solidFill>
              <a:latin typeface="Times New Roman" pitchFamily="18" charset="0"/>
              <a:cs typeface="Times New Roman" pitchFamily="18" charset="0"/>
            </a:endParaRPr>
          </a:p>
          <a:p>
            <a:pPr lvl="0" eaLnBrk="0" fontAlgn="base" hangingPunct="0">
              <a:spcBef>
                <a:spcPct val="0"/>
              </a:spcBef>
              <a:spcAft>
                <a:spcPct val="0"/>
              </a:spcAft>
              <a:buFontTx/>
              <a:buChar char="•"/>
            </a:pPr>
            <a:r>
              <a:rPr lang="lt-LT" sz="1400" dirty="0" smtClean="0">
                <a:solidFill>
                  <a:schemeClr val="tx1"/>
                </a:solidFill>
                <a:latin typeface="Times New Roman" pitchFamily="18" charset="0"/>
                <a:ea typeface="Calibri" pitchFamily="34" charset="0"/>
                <a:cs typeface="Times New Roman" pitchFamily="18" charset="0"/>
              </a:rPr>
              <a:t>Pasireiškė ŪVKTI požymiai (pvz., karščiavimas, kosulys, pasunkėjęs kvėpavimas ir pan.).</a:t>
            </a:r>
            <a:endParaRPr lang="lt-LT" sz="1400" dirty="0" smtClean="0">
              <a:solidFill>
                <a:schemeClr val="tx1"/>
              </a:solidFill>
              <a:latin typeface="Times New Roman" pitchFamily="18" charset="0"/>
              <a:cs typeface="Times New Roman" pitchFamily="18" charset="0"/>
            </a:endParaRPr>
          </a:p>
          <a:p>
            <a:pPr algn="ctr"/>
            <a:endParaRPr lang="lt-LT" sz="1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2143116"/>
            <a:ext cx="8229600" cy="4286280"/>
          </a:xfrm>
        </p:spPr>
        <p:txBody>
          <a:bodyPr>
            <a:normAutofit lnSpcReduction="10000"/>
          </a:bodyPr>
          <a:lstStyle/>
          <a:p>
            <a:r>
              <a:rPr lang="lt-LT" sz="2400" dirty="0" smtClean="0"/>
              <a:t>Kai ugdymo įstaigoje nustatoma COVID-19 liga ar dėl turėto artimo sąlyčio su sergančiuoju COVID-19 liga </a:t>
            </a:r>
            <a:r>
              <a:rPr lang="lt-LT" sz="2400" b="1" dirty="0" smtClean="0"/>
              <a:t>izoliuota tokia dalis ugdymo įstaigos darbuotojų, kai nėra galimybės užtikrinti ugdymo proceso kasdieniu (kontaktiniu) būdu ir kt.) </a:t>
            </a:r>
            <a:r>
              <a:rPr lang="lt-LT" sz="2400" dirty="0" smtClean="0"/>
              <a:t>ugdymo įstaigose IPRR skelbiamas savivaldybės administracijos direktoriaus sprendimu </a:t>
            </a:r>
            <a:r>
              <a:rPr lang="lt-LT" sz="2400" u="sng" dirty="0" smtClean="0"/>
              <a:t>gavus ugdymo įstaigos vadovo prašymą</a:t>
            </a:r>
            <a:r>
              <a:rPr lang="lt-LT" sz="2400" dirty="0" smtClean="0"/>
              <a:t> ir Nacionalinio visuomenės sveikatos centro prie Sveikatos apsaugos ministerijos teikimą raštu.</a:t>
            </a:r>
          </a:p>
          <a:p>
            <a:pPr>
              <a:buNone/>
            </a:pPr>
            <a:endParaRPr lang="lt-LT" sz="2400" dirty="0" smtClean="0"/>
          </a:p>
          <a:p>
            <a:r>
              <a:rPr lang="lt-LT" sz="2400" dirty="0" smtClean="0"/>
              <a:t>Visais atvejais ugdymo įstaigų vadovai įpareigoti mokinių registre atlikti reikiamus įrašus apie IPRR paskelbimą ne vėliau kaip kitą darbo dieną nuo sprendimo dėl IPRR priėmimo.</a:t>
            </a:r>
          </a:p>
          <a:p>
            <a:endParaRPr lang="lt-LT" sz="2400" dirty="0"/>
          </a:p>
        </p:txBody>
      </p:sp>
      <p:sp>
        <p:nvSpPr>
          <p:cNvPr id="4" name="Antraštė 1"/>
          <p:cNvSpPr>
            <a:spLocks noGrp="1"/>
          </p:cNvSpPr>
          <p:nvPr>
            <p:ph type="title"/>
          </p:nvPr>
        </p:nvSpPr>
        <p:spPr>
          <a:xfrm>
            <a:off x="457200" y="274638"/>
            <a:ext cx="8229600" cy="868346"/>
          </a:xfrm>
        </p:spPr>
        <p:txBody>
          <a:bodyPr>
            <a:noAutofit/>
          </a:bodyPr>
          <a:lstStyle/>
          <a:p>
            <a:r>
              <a:rPr lang="lt-LT" sz="1800" u="sng" dirty="0" smtClean="0">
                <a:latin typeface="+mn-lt"/>
              </a:rPr>
              <a:t/>
            </a:r>
            <a:br>
              <a:rPr lang="lt-LT" sz="1800" u="sng" dirty="0" smtClean="0">
                <a:latin typeface="+mn-lt"/>
              </a:rPr>
            </a:br>
            <a:r>
              <a:rPr lang="lt-LT" sz="1800" u="sng" dirty="0" smtClean="0">
                <a:latin typeface="Times New Roman" pitchFamily="18" charset="0"/>
                <a:cs typeface="Times New Roman" pitchFamily="18" charset="0"/>
              </a:rPr>
              <a:t>PRIEŠMOKYKLINIO IR BENDROJO UGDYMO</a:t>
            </a:r>
            <a:r>
              <a:rPr lang="lt-LT" sz="1800" dirty="0" smtClean="0">
                <a:latin typeface="Times New Roman" pitchFamily="18" charset="0"/>
                <a:cs typeface="Times New Roman" pitchFamily="18" charset="0"/>
              </a:rPr>
              <a:t/>
            </a:r>
            <a:br>
              <a:rPr lang="lt-LT" sz="1800" dirty="0" smtClean="0">
                <a:latin typeface="Times New Roman" pitchFamily="18" charset="0"/>
                <a:cs typeface="Times New Roman" pitchFamily="18" charset="0"/>
              </a:rPr>
            </a:br>
            <a:r>
              <a:rPr lang="lt-LT" sz="1800" dirty="0" smtClean="0">
                <a:latin typeface="Times New Roman" pitchFamily="18" charset="0"/>
                <a:cs typeface="Times New Roman" pitchFamily="18" charset="0"/>
              </a:rPr>
              <a:t>programas įgyvendinančioms ugdymo įstaigoms rekomenduojama skelbti </a:t>
            </a:r>
            <a:br>
              <a:rPr lang="lt-LT" sz="1800" dirty="0" smtClean="0">
                <a:latin typeface="Times New Roman" pitchFamily="18" charset="0"/>
                <a:cs typeface="Times New Roman" pitchFamily="18" charset="0"/>
              </a:rPr>
            </a:br>
            <a:r>
              <a:rPr lang="lt-LT" sz="1800" dirty="0" smtClean="0">
                <a:latin typeface="Times New Roman" pitchFamily="18" charset="0"/>
                <a:cs typeface="Times New Roman" pitchFamily="18" charset="0"/>
              </a:rPr>
              <a:t>IIR režimą 7 – 14 dienų laikotarpiui</a:t>
            </a:r>
            <a:r>
              <a:rPr lang="lt-LT" sz="1800" dirty="0" smtClean="0">
                <a:latin typeface="+mn-lt"/>
              </a:rPr>
              <a:t/>
            </a:r>
            <a:br>
              <a:rPr lang="lt-LT" sz="1800" dirty="0" smtClean="0">
                <a:latin typeface="+mn-lt"/>
              </a:rPr>
            </a:br>
            <a:endParaRPr lang="lt-LT" sz="1800" dirty="0">
              <a:latin typeface="+mn-lt"/>
            </a:endParaRPr>
          </a:p>
        </p:txBody>
      </p:sp>
      <p:sp>
        <p:nvSpPr>
          <p:cNvPr id="5" name="Rectangle 1"/>
          <p:cNvSpPr>
            <a:spLocks noChangeArrowheads="1"/>
          </p:cNvSpPr>
          <p:nvPr/>
        </p:nvSpPr>
        <p:spPr bwMode="auto">
          <a:xfrm>
            <a:off x="642910" y="1500174"/>
            <a:ext cx="78581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lt-LT" sz="2400" b="1" dirty="0" smtClean="0">
                <a:solidFill>
                  <a:srgbClr val="0070C0"/>
                </a:solidFill>
                <a:latin typeface="Times New Roman" pitchFamily="18" charset="0"/>
                <a:ea typeface="Calibri" pitchFamily="34" charset="0"/>
                <a:cs typeface="Times New Roman" pitchFamily="18" charset="0"/>
              </a:rPr>
              <a:t>KITAIS ATVEJAIS: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3"/>
          <p:cNvSpPr>
            <a:spLocks noGrp="1"/>
          </p:cNvSpPr>
          <p:nvPr>
            <p:ph type="ctrTitle"/>
          </p:nvPr>
        </p:nvSpPr>
        <p:spPr/>
        <p:txBody>
          <a:bodyPr/>
          <a:lstStyle/>
          <a:p>
            <a:r>
              <a:rPr lang="lt-LT" dirty="0" smtClean="0"/>
              <a:t>GP reikalavimų pakeitimai</a:t>
            </a:r>
            <a:br>
              <a:rPr lang="lt-LT" dirty="0" smtClean="0"/>
            </a:br>
            <a:r>
              <a:rPr lang="lt-LT" sz="2800" dirty="0" smtClean="0"/>
              <a:t>nuo 2021-12-01</a:t>
            </a:r>
            <a:endParaRPr lang="lt-LT" sz="2800" dirty="0"/>
          </a:p>
        </p:txBody>
      </p:sp>
      <p:sp>
        <p:nvSpPr>
          <p:cNvPr id="5" name="Paantraštė 4"/>
          <p:cNvSpPr>
            <a:spLocks noGrp="1"/>
          </p:cNvSpPr>
          <p:nvPr>
            <p:ph type="subTitle" idx="1"/>
          </p:nvPr>
        </p:nvSpPr>
        <p:spPr>
          <a:xfrm>
            <a:off x="1371600" y="3886200"/>
            <a:ext cx="6400800" cy="2257444"/>
          </a:xfrm>
        </p:spPr>
        <p:txBody>
          <a:bodyPr>
            <a:normAutofit fontScale="40000" lnSpcReduction="20000"/>
          </a:bodyPr>
          <a:lstStyle/>
          <a:p>
            <a:r>
              <a:rPr lang="lt-LT" cap="all" dirty="0" smtClean="0"/>
              <a:t>LIETUVOS RESPUBLIKOS VYRIAUSYBĖ</a:t>
            </a:r>
            <a:endParaRPr lang="lt-LT" dirty="0" smtClean="0"/>
          </a:p>
          <a:p>
            <a:r>
              <a:rPr lang="lt-LT" cap="all" dirty="0" smtClean="0"/>
              <a:t> </a:t>
            </a:r>
            <a:endParaRPr lang="lt-LT" dirty="0" smtClean="0"/>
          </a:p>
          <a:p>
            <a:r>
              <a:rPr lang="lt-LT" b="1" cap="all" dirty="0" smtClean="0"/>
              <a:t>NUTARIMAS</a:t>
            </a:r>
            <a:endParaRPr lang="lt-LT" dirty="0" smtClean="0"/>
          </a:p>
          <a:p>
            <a:r>
              <a:rPr lang="lt-LT" b="1" dirty="0" smtClean="0"/>
              <a:t>DĖL LIETUVOS RESPUBLIKOS VYRIAUSYBĖS 2020 M. VASARIO 26 D. NUTARIMO NR. 152 „DĖL VALSTYBĖS LYGIO EKSTREMALIOSIOS SITUACIJOS PASKELBIMO“ PAKEITIMO</a:t>
            </a:r>
            <a:endParaRPr lang="lt-LT" dirty="0" smtClean="0"/>
          </a:p>
          <a:p>
            <a:r>
              <a:rPr lang="lt-LT" dirty="0" smtClean="0"/>
              <a:t> </a:t>
            </a:r>
          </a:p>
          <a:p>
            <a:r>
              <a:rPr lang="lt-LT" dirty="0" smtClean="0"/>
              <a:t>2021 m. lapkričio 17 d. Nr. 943</a:t>
            </a:r>
          </a:p>
          <a:p>
            <a:r>
              <a:rPr lang="lt-LT" dirty="0" smtClean="0"/>
              <a:t>Vilnius </a:t>
            </a:r>
            <a:endParaRPr lang="lt-LT" dirty="0" smtClean="0"/>
          </a:p>
          <a:p>
            <a:r>
              <a:rPr lang="lt-LT" dirty="0" smtClean="0">
                <a:hlinkClick r:id="rId2"/>
              </a:rPr>
              <a:t>https</a:t>
            </a:r>
            <a:r>
              <a:rPr lang="lt-LT" dirty="0" smtClean="0">
                <a:hlinkClick r:id="rId2"/>
              </a:rPr>
              <a:t>://</a:t>
            </a:r>
            <a:r>
              <a:rPr lang="lt-LT" dirty="0" smtClean="0">
                <a:hlinkClick r:id="rId2"/>
              </a:rPr>
              <a:t>e-seimas.lrs.lt/portal/legalAct/lt/TAD/e8f5c6b4486911eca8a1caec3ec4b244?jfwid=33p62sipi</a:t>
            </a:r>
            <a:r>
              <a:rPr lang="lt-LT" dirty="0" smtClean="0"/>
              <a:t> </a:t>
            </a:r>
            <a:endParaRPr lang="lt-LT" dirty="0" smtClean="0"/>
          </a:p>
          <a:p>
            <a:endParaRPr lang="lt-L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1714488"/>
            <a:ext cx="8229600" cy="4714908"/>
          </a:xfrm>
        </p:spPr>
        <p:txBody>
          <a:bodyPr>
            <a:normAutofit/>
          </a:bodyPr>
          <a:lstStyle/>
          <a:p>
            <a:r>
              <a:rPr lang="lt-LT" dirty="0" smtClean="0"/>
              <a:t>asmuo prieš mažiau nei 60 dienų yra gavęs teigiamą (kai nustatomi </a:t>
            </a:r>
            <a:r>
              <a:rPr lang="lt-LT" dirty="0" err="1" smtClean="0"/>
              <a:t>anti-S,</a:t>
            </a:r>
            <a:r>
              <a:rPr lang="lt-LT" dirty="0" smtClean="0"/>
              <a:t> </a:t>
            </a:r>
            <a:r>
              <a:rPr lang="lt-LT" dirty="0" err="1" smtClean="0"/>
              <a:t>anti-S1</a:t>
            </a:r>
            <a:r>
              <a:rPr lang="lt-LT" dirty="0" smtClean="0"/>
              <a:t> arba </a:t>
            </a:r>
            <a:r>
              <a:rPr lang="lt-LT" dirty="0" err="1" smtClean="0"/>
              <a:t>anti-RBD</a:t>
            </a:r>
            <a:r>
              <a:rPr lang="lt-LT" dirty="0" smtClean="0"/>
              <a:t> </a:t>
            </a:r>
            <a:r>
              <a:rPr lang="lt-LT" dirty="0" err="1" smtClean="0"/>
              <a:t>IgG</a:t>
            </a:r>
            <a:r>
              <a:rPr lang="lt-LT" dirty="0" smtClean="0"/>
              <a:t> antikūnai prieš SARS-</a:t>
            </a:r>
            <a:r>
              <a:rPr lang="lt-LT" dirty="0" err="1" smtClean="0"/>
              <a:t>CoV-2</a:t>
            </a:r>
            <a:r>
              <a:rPr lang="lt-LT" dirty="0" smtClean="0"/>
              <a:t>) </a:t>
            </a:r>
            <a:r>
              <a:rPr lang="lt-LT" b="1" dirty="0" smtClean="0"/>
              <a:t>kiekybinio ar pusiau kiekybinio </a:t>
            </a:r>
            <a:r>
              <a:rPr lang="lt-LT" dirty="0" smtClean="0"/>
              <a:t>serologinio imunologinio tyrimo atsakymą, </a:t>
            </a:r>
            <a:r>
              <a:rPr lang="lt-LT" strike="sngStrike" dirty="0" smtClean="0"/>
              <a:t>išskyrus atvejus, kai serologinis tyrimas atliekamas po skiepijimo COVID-19 ligos (</a:t>
            </a:r>
            <a:r>
              <a:rPr lang="lt-LT" strike="sngStrike" dirty="0" err="1" smtClean="0"/>
              <a:t>koronaviruso</a:t>
            </a:r>
            <a:r>
              <a:rPr lang="lt-LT" strike="sngStrike" dirty="0" smtClean="0"/>
              <a:t> infekcijos) vakcina;</a:t>
            </a:r>
            <a:endParaRPr lang="lt-LT" strike="sngStrike" dirty="0"/>
          </a:p>
        </p:txBody>
      </p:sp>
      <p:sp>
        <p:nvSpPr>
          <p:cNvPr id="4" name="Antraštė 1"/>
          <p:cNvSpPr txBox="1">
            <a:spLocks/>
          </p:cNvSpPr>
          <p:nvPr/>
        </p:nvSpPr>
        <p:spPr>
          <a:xfrm>
            <a:off x="457200" y="571480"/>
            <a:ext cx="8229600" cy="846158"/>
          </a:xfrm>
          <a:prstGeom prst="rect">
            <a:avLst/>
          </a:prstGeom>
        </p:spPr>
        <p:txBody>
          <a:bodyPr vert="horz" lIns="91440" tIns="45720" rIns="91440" bIns="45720" rtlCol="0" anchor="ctr">
            <a:normAutofit fontScale="60000" lnSpcReduction="20000"/>
          </a:bodyPr>
          <a:lstStyle/>
          <a:p>
            <a:pPr lvl="0" algn="ctr">
              <a:spcBef>
                <a:spcPct val="0"/>
              </a:spcBef>
            </a:pPr>
            <a:r>
              <a:rPr kumimoji="0" lang="lt-LT" sz="5900" b="0" i="0" u="none" strike="noStrike" kern="1200" cap="none" spc="0" normalizeH="0" baseline="0" noProof="0" dirty="0" smtClean="0">
                <a:ln>
                  <a:noFill/>
                </a:ln>
                <a:solidFill>
                  <a:schemeClr val="tx1"/>
                </a:solidFill>
                <a:effectLst/>
                <a:uLnTx/>
                <a:uFillTx/>
                <a:latin typeface="+mj-lt"/>
                <a:ea typeface="+mj-ea"/>
                <a:cs typeface="+mj-cs"/>
              </a:rPr>
              <a:t>Asmenys, atitinkantys GP reikalavimus:</a:t>
            </a:r>
            <a:r>
              <a:rPr lang="lt-LT" sz="5900" dirty="0" smtClean="0"/>
              <a:t> </a:t>
            </a:r>
          </a:p>
          <a:p>
            <a:pPr lvl="0" algn="ctr">
              <a:spcBef>
                <a:spcPct val="0"/>
              </a:spcBef>
            </a:pPr>
            <a:r>
              <a:rPr lang="lt-LT" sz="4400" dirty="0" smtClean="0"/>
              <a:t>nuo 2021-12-01</a:t>
            </a:r>
            <a:endParaRPr kumimoji="0" lang="lt-LT"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lt-LT"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92500" lnSpcReduction="20000"/>
          </a:bodyPr>
          <a:lstStyle/>
          <a:p>
            <a:r>
              <a:rPr lang="lt-LT" dirty="0" smtClean="0"/>
              <a:t>3.1.1.3. </a:t>
            </a:r>
            <a:r>
              <a:rPr lang="lt-LT" strike="sngStrike" dirty="0" smtClean="0"/>
              <a:t>asmeniui, kuriam atliktas COVID-19 tyrimas, nustatytas neigiamas rezultatas,  – ne anksčiau nei prieš </a:t>
            </a:r>
            <a:r>
              <a:rPr lang="lt-LT" b="1" strike="sngStrike" dirty="0" smtClean="0"/>
              <a:t>48 valandas </a:t>
            </a:r>
            <a:r>
              <a:rPr lang="lt-LT" strike="sngStrike" dirty="0" smtClean="0"/>
              <a:t>(skaičiuojant nuo </a:t>
            </a:r>
            <a:r>
              <a:rPr lang="lt-LT" strike="sngStrike" dirty="0" err="1" smtClean="0"/>
              <a:t>ėminio</a:t>
            </a:r>
            <a:r>
              <a:rPr lang="lt-LT" strike="sngStrike" dirty="0" smtClean="0"/>
              <a:t> paėmimo momento) atlikus SARS-</a:t>
            </a:r>
            <a:r>
              <a:rPr lang="lt-LT" strike="sngStrike" dirty="0" err="1" smtClean="0"/>
              <a:t>CoV-2</a:t>
            </a:r>
            <a:r>
              <a:rPr lang="lt-LT" strike="sngStrike" dirty="0" smtClean="0"/>
              <a:t> </a:t>
            </a:r>
            <a:r>
              <a:rPr lang="lt-LT" b="1" strike="sngStrike" dirty="0" smtClean="0"/>
              <a:t>PGR tyrimą arba greitąjį </a:t>
            </a:r>
            <a:r>
              <a:rPr lang="lt-LT" strike="sngStrike" dirty="0" smtClean="0"/>
              <a:t>SARS-</a:t>
            </a:r>
            <a:r>
              <a:rPr lang="lt-LT" strike="sngStrike" dirty="0" err="1" smtClean="0"/>
              <a:t>CoV-2</a:t>
            </a:r>
            <a:r>
              <a:rPr lang="lt-LT" strike="sngStrike" dirty="0" smtClean="0"/>
              <a:t> </a:t>
            </a:r>
            <a:r>
              <a:rPr lang="lt-LT" b="1" strike="sngStrike" dirty="0" smtClean="0"/>
              <a:t>antigeno testą </a:t>
            </a:r>
            <a:r>
              <a:rPr lang="lt-LT" strike="sngStrike" dirty="0" smtClean="0"/>
              <a:t>COVID-19 ligai (</a:t>
            </a:r>
            <a:r>
              <a:rPr lang="lt-LT" strike="sngStrike" dirty="0" err="1" smtClean="0"/>
              <a:t>koronaviruso</a:t>
            </a:r>
            <a:r>
              <a:rPr lang="lt-LT" strike="sngStrike" dirty="0" smtClean="0"/>
              <a:t> infekcijai) nustatyti</a:t>
            </a:r>
            <a:r>
              <a:rPr lang="lt-LT" strike="sngStrike" dirty="0" smtClean="0"/>
              <a:t>; </a:t>
            </a:r>
            <a:r>
              <a:rPr lang="lt-LT" sz="1500" i="1" dirty="0" smtClean="0"/>
              <a:t>(iki 2021-11-30)</a:t>
            </a:r>
            <a:endParaRPr lang="lt-LT" sz="1500" i="1" dirty="0" smtClean="0"/>
          </a:p>
          <a:p>
            <a:r>
              <a:rPr lang="lt-LT" dirty="0" smtClean="0"/>
              <a:t>„3.1.1.3. </a:t>
            </a:r>
            <a:r>
              <a:rPr lang="lt-LT" dirty="0" smtClean="0"/>
              <a:t>asmuo</a:t>
            </a:r>
            <a:r>
              <a:rPr lang="lt-LT" dirty="0" smtClean="0"/>
              <a:t>, kuriam ne anksčiau nei prieš </a:t>
            </a:r>
            <a:r>
              <a:rPr lang="lt-LT" b="1" dirty="0" smtClean="0"/>
              <a:t>72 valandas </a:t>
            </a:r>
            <a:r>
              <a:rPr lang="lt-LT" dirty="0" smtClean="0"/>
              <a:t>(skaičiuojant nuo </a:t>
            </a:r>
            <a:r>
              <a:rPr lang="lt-LT" dirty="0" err="1" smtClean="0"/>
              <a:t>ėminio</a:t>
            </a:r>
            <a:r>
              <a:rPr lang="lt-LT" dirty="0" smtClean="0"/>
              <a:t> paėmimo momento) atliktas SARS-</a:t>
            </a:r>
            <a:r>
              <a:rPr lang="lt-LT" dirty="0" err="1" smtClean="0"/>
              <a:t>CoV-2</a:t>
            </a:r>
            <a:r>
              <a:rPr lang="lt-LT" dirty="0" smtClean="0"/>
              <a:t> </a:t>
            </a:r>
            <a:r>
              <a:rPr lang="lt-LT" b="1" dirty="0" smtClean="0"/>
              <a:t>PGR tyrimas </a:t>
            </a:r>
            <a:r>
              <a:rPr lang="lt-LT" dirty="0" smtClean="0"/>
              <a:t>ir nustatytas neigiamas rezultatas</a:t>
            </a:r>
            <a:r>
              <a:rPr lang="lt-LT" dirty="0" smtClean="0"/>
              <a:t>;“ </a:t>
            </a:r>
            <a:r>
              <a:rPr lang="lt-LT" sz="1900" i="1" dirty="0" smtClean="0"/>
              <a:t>(nuo 2021-12-01)</a:t>
            </a:r>
            <a:endParaRPr lang="lt-LT" sz="1900" i="1" dirty="0"/>
          </a:p>
        </p:txBody>
      </p:sp>
      <p:sp>
        <p:nvSpPr>
          <p:cNvPr id="6" name="Antraštė 1"/>
          <p:cNvSpPr txBox="1">
            <a:spLocks/>
          </p:cNvSpPr>
          <p:nvPr/>
        </p:nvSpPr>
        <p:spPr>
          <a:xfrm>
            <a:off x="457200" y="571480"/>
            <a:ext cx="8229600" cy="846158"/>
          </a:xfrm>
          <a:prstGeom prst="rect">
            <a:avLst/>
          </a:prstGeom>
        </p:spPr>
        <p:txBody>
          <a:bodyPr vert="horz" lIns="91440" tIns="45720" rIns="91440" bIns="45720" rtlCol="0" anchor="ctr">
            <a:normAutofit fontScale="60000" lnSpcReduction="20000"/>
          </a:bodyPr>
          <a:lstStyle/>
          <a:p>
            <a:pPr lvl="0" algn="ctr">
              <a:spcBef>
                <a:spcPct val="0"/>
              </a:spcBef>
            </a:pPr>
            <a:r>
              <a:rPr kumimoji="0" lang="lt-LT" sz="5900" b="0" i="0" u="none" strike="noStrike" kern="1200" cap="none" spc="0" normalizeH="0" baseline="0" noProof="0" dirty="0" smtClean="0">
                <a:ln>
                  <a:noFill/>
                </a:ln>
                <a:solidFill>
                  <a:schemeClr val="tx1"/>
                </a:solidFill>
                <a:effectLst/>
                <a:uLnTx/>
                <a:uFillTx/>
                <a:latin typeface="+mj-lt"/>
                <a:ea typeface="+mj-ea"/>
                <a:cs typeface="+mj-cs"/>
              </a:rPr>
              <a:t>Asmenys, atitinkantys GP reikalavimus:</a:t>
            </a:r>
            <a:r>
              <a:rPr lang="lt-LT" sz="5900" dirty="0" smtClean="0"/>
              <a:t> </a:t>
            </a:r>
          </a:p>
          <a:p>
            <a:pPr lvl="0" algn="ctr">
              <a:spcBef>
                <a:spcPct val="0"/>
              </a:spcBef>
            </a:pPr>
            <a:r>
              <a:rPr lang="lt-LT" sz="4400" dirty="0" smtClean="0"/>
              <a:t>nuo 2021-12-01</a:t>
            </a:r>
            <a:endParaRPr kumimoji="0" lang="lt-LT"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lt-LT"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dirty="0" smtClean="0"/>
              <a:t>Dėl periodinio testavimosi darbuotojams</a:t>
            </a:r>
            <a:endParaRPr lang="lt-LT" dirty="0"/>
          </a:p>
        </p:txBody>
      </p:sp>
      <p:sp>
        <p:nvSpPr>
          <p:cNvPr id="3" name="Turinio vietos rezervavimo ženklas 2"/>
          <p:cNvSpPr>
            <a:spLocks noGrp="1"/>
          </p:cNvSpPr>
          <p:nvPr>
            <p:ph idx="1"/>
          </p:nvPr>
        </p:nvSpPr>
        <p:spPr>
          <a:xfrm>
            <a:off x="428596" y="2000240"/>
            <a:ext cx="8229600" cy="4525963"/>
          </a:xfrm>
        </p:spPr>
        <p:txBody>
          <a:bodyPr>
            <a:normAutofit fontScale="70000" lnSpcReduction="20000"/>
          </a:bodyPr>
          <a:lstStyle/>
          <a:p>
            <a:r>
              <a:rPr lang="lt-LT" dirty="0" smtClean="0"/>
              <a:t>darbuotojų, dirbančių ar vykdančių veiklą, nurodytą Darbų ir veiklos sričių, kuriose leidžiama dirbti darbuotojams, pasitikrinusiems ir (ar) periodiškai besitikrinantiems, ar neserga užkrečiamąja liga, dėl kurios yra paskelbta valstybės lygio ekstremalioji situacija ir (ar) karantinas, sąraše, patvirtintame Lietuvos Respublikos Vyriausybės 1999 m. gegužės 7 d. nutarimu Nr. 544 </a:t>
            </a:r>
            <a:r>
              <a:rPr lang="lt-LT" b="1" dirty="0" smtClean="0"/>
              <a:t>sveikatos patikrinimai dėl COVID-19 ligos </a:t>
            </a:r>
            <a:r>
              <a:rPr lang="lt-LT" dirty="0" smtClean="0"/>
              <a:t>(</a:t>
            </a:r>
            <a:r>
              <a:rPr lang="lt-LT" dirty="0" err="1" smtClean="0"/>
              <a:t>koronaviruso</a:t>
            </a:r>
            <a:r>
              <a:rPr lang="lt-LT" dirty="0" smtClean="0"/>
              <a:t> infekcijos) </a:t>
            </a:r>
            <a:r>
              <a:rPr lang="lt-LT" b="1" dirty="0" smtClean="0"/>
              <a:t>finansuojami</a:t>
            </a:r>
            <a:r>
              <a:rPr lang="lt-LT" dirty="0" smtClean="0"/>
              <a:t> Lietuvos Respublikos žmonių užkrečiamųjų ligų profilaktikos ir kontrolės įstatymo 18 straipsnio 7 dalyje nustatyta tvarka (</a:t>
            </a:r>
            <a:r>
              <a:rPr lang="lt-LT" b="1" dirty="0" smtClean="0"/>
              <a:t>darbuotojo lėšomis arba darbdavio sprendimu – darbdavio lėšomis</a:t>
            </a:r>
            <a:r>
              <a:rPr lang="lt-LT" dirty="0" smtClean="0"/>
              <a:t>), kai yra prieinamos šios COVID-19 ligos (</a:t>
            </a:r>
            <a:r>
              <a:rPr lang="lt-LT" dirty="0" err="1" smtClean="0"/>
              <a:t>koronaviruso</a:t>
            </a:r>
            <a:r>
              <a:rPr lang="lt-LT" dirty="0" smtClean="0"/>
              <a:t> infekcijos) vakcinos – „COVID-19 </a:t>
            </a:r>
            <a:r>
              <a:rPr lang="lt-LT" dirty="0" err="1" smtClean="0"/>
              <a:t>Vaccine</a:t>
            </a:r>
            <a:r>
              <a:rPr lang="lt-LT" dirty="0" smtClean="0"/>
              <a:t> </a:t>
            </a:r>
            <a:r>
              <a:rPr lang="lt-LT" dirty="0" err="1" smtClean="0"/>
              <a:t>Janssen</a:t>
            </a:r>
            <a:r>
              <a:rPr lang="lt-LT" dirty="0" smtClean="0"/>
              <a:t>“, „</a:t>
            </a:r>
            <a:r>
              <a:rPr lang="lt-LT" dirty="0" err="1" smtClean="0"/>
              <a:t>Comirnaty</a:t>
            </a:r>
            <a:r>
              <a:rPr lang="lt-LT" dirty="0" smtClean="0"/>
              <a:t>“, „</a:t>
            </a:r>
            <a:r>
              <a:rPr lang="lt-LT" dirty="0" err="1" smtClean="0"/>
              <a:t>Spikevax</a:t>
            </a:r>
            <a:r>
              <a:rPr lang="lt-LT" dirty="0" smtClean="0"/>
              <a:t>“ ar „</a:t>
            </a:r>
            <a:r>
              <a:rPr lang="lt-LT" dirty="0" err="1" smtClean="0"/>
              <a:t>Vaxzevria</a:t>
            </a:r>
            <a:r>
              <a:rPr lang="lt-LT" dirty="0" smtClean="0"/>
              <a:t>“</a:t>
            </a:r>
            <a:endParaRPr lang="lt-L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3"/>
          <p:cNvSpPr>
            <a:spLocks noGrp="1"/>
          </p:cNvSpPr>
          <p:nvPr>
            <p:ph type="ctrTitle"/>
          </p:nvPr>
        </p:nvSpPr>
        <p:spPr/>
        <p:txBody>
          <a:bodyPr/>
          <a:lstStyle/>
          <a:p>
            <a:r>
              <a:rPr lang="lt-LT" dirty="0" smtClean="0"/>
              <a:t>GP reikalavimų pakeitimai</a:t>
            </a:r>
            <a:br>
              <a:rPr lang="lt-LT" dirty="0" smtClean="0"/>
            </a:br>
            <a:r>
              <a:rPr lang="lt-LT" sz="2800" dirty="0" smtClean="0"/>
              <a:t>nuo 2021-12-28</a:t>
            </a:r>
            <a:endParaRPr lang="lt-LT" sz="2800" dirty="0"/>
          </a:p>
        </p:txBody>
      </p:sp>
      <p:sp>
        <p:nvSpPr>
          <p:cNvPr id="5" name="Paantraštė 4"/>
          <p:cNvSpPr>
            <a:spLocks noGrp="1"/>
          </p:cNvSpPr>
          <p:nvPr>
            <p:ph type="subTitle" idx="1"/>
          </p:nvPr>
        </p:nvSpPr>
        <p:spPr>
          <a:xfrm>
            <a:off x="1371600" y="3886200"/>
            <a:ext cx="6400800" cy="2043130"/>
          </a:xfrm>
        </p:spPr>
        <p:txBody>
          <a:bodyPr>
            <a:normAutofit fontScale="40000" lnSpcReduction="20000"/>
          </a:bodyPr>
          <a:lstStyle/>
          <a:p>
            <a:r>
              <a:rPr lang="lt-LT" cap="all" dirty="0" smtClean="0"/>
              <a:t>LIETUVOS RESPUBLIKOS VYRIAUSYBĖ</a:t>
            </a:r>
            <a:endParaRPr lang="lt-LT" dirty="0" smtClean="0"/>
          </a:p>
          <a:p>
            <a:r>
              <a:rPr lang="lt-LT" cap="all" dirty="0" smtClean="0"/>
              <a:t> </a:t>
            </a:r>
            <a:endParaRPr lang="lt-LT" dirty="0" smtClean="0"/>
          </a:p>
          <a:p>
            <a:r>
              <a:rPr lang="lt-LT" b="1" cap="all" dirty="0" smtClean="0"/>
              <a:t>NUTARIMAS</a:t>
            </a:r>
            <a:endParaRPr lang="lt-LT" dirty="0" smtClean="0"/>
          </a:p>
          <a:p>
            <a:r>
              <a:rPr lang="lt-LT" b="1" dirty="0" smtClean="0"/>
              <a:t>DĖL LIETUVOS RESPUBLIKOS VYRIAUSYBĖS 2020 M. VASARIO 26 D. NUTARIMO NR. 152 „DĖL VALSTYBĖS LYGIO EKSTREMALIOSIOS SITUACIJOS PASKELBIMO“ PAKEITIMO</a:t>
            </a:r>
            <a:endParaRPr lang="lt-LT" dirty="0" smtClean="0"/>
          </a:p>
          <a:p>
            <a:r>
              <a:rPr lang="lt-LT" dirty="0" smtClean="0"/>
              <a:t> </a:t>
            </a:r>
          </a:p>
          <a:p>
            <a:r>
              <a:rPr lang="lt-LT" dirty="0" smtClean="0"/>
              <a:t>2021 m. lapkričio 17 d. Nr. 943</a:t>
            </a:r>
          </a:p>
          <a:p>
            <a:r>
              <a:rPr lang="lt-LT" dirty="0" smtClean="0"/>
              <a:t>Vilnius </a:t>
            </a:r>
            <a:endParaRPr lang="lt-LT" dirty="0" smtClean="0"/>
          </a:p>
          <a:p>
            <a:r>
              <a:rPr lang="lt-LT" dirty="0" smtClean="0">
                <a:hlinkClick r:id="rId2"/>
              </a:rPr>
              <a:t>https</a:t>
            </a:r>
            <a:r>
              <a:rPr lang="lt-LT" dirty="0" smtClean="0">
                <a:hlinkClick r:id="rId2"/>
              </a:rPr>
              <a:t>://</a:t>
            </a:r>
            <a:r>
              <a:rPr lang="lt-LT" dirty="0" smtClean="0">
                <a:hlinkClick r:id="rId2"/>
              </a:rPr>
              <a:t>e-seimas.lrs.lt/portal/legalAct/lt/TAD/e8f5c6b4486911eca8a1caec3ec4b244?jfwid=33p62sipi</a:t>
            </a:r>
            <a:r>
              <a:rPr lang="lt-LT" dirty="0" smtClean="0"/>
              <a:t> </a:t>
            </a:r>
            <a:endParaRPr lang="lt-LT" dirty="0" smtClean="0"/>
          </a:p>
          <a:p>
            <a:endParaRPr lang="lt-LT" dirty="0" smtClean="0"/>
          </a:p>
          <a:p>
            <a:endParaRPr lang="lt-LT" dirty="0" smtClean="0"/>
          </a:p>
          <a:p>
            <a:endParaRPr lang="lt-L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1"/>
          <p:cNvSpPr>
            <a:spLocks noGrp="1"/>
          </p:cNvSpPr>
          <p:nvPr>
            <p:ph type="title"/>
          </p:nvPr>
        </p:nvSpPr>
        <p:spPr>
          <a:xfrm>
            <a:off x="457200" y="274638"/>
            <a:ext cx="8229600" cy="796908"/>
          </a:xfrm>
        </p:spPr>
        <p:txBody>
          <a:bodyPr>
            <a:noAutofit/>
          </a:bodyPr>
          <a:lstStyle/>
          <a:p>
            <a:r>
              <a:rPr lang="lt-LT" sz="2800" b="1" dirty="0">
                <a:latin typeface="Times New Roman" pitchFamily="18" charset="0"/>
                <a:cs typeface="Times New Roman" pitchFamily="18" charset="0"/>
              </a:rPr>
              <a:t>GALIMAI IMUNITETĄ COVID-19 TURINČIŲ ASMENŲ IZOLIACIJOS ALGORITMAS</a:t>
            </a:r>
            <a:r>
              <a:rPr lang="lt-LT" sz="2800" dirty="0">
                <a:latin typeface="Times New Roman" pitchFamily="18" charset="0"/>
                <a:cs typeface="Times New Roman" pitchFamily="18" charset="0"/>
              </a:rPr>
              <a:t/>
            </a:r>
            <a:br>
              <a:rPr lang="lt-LT" sz="2800" dirty="0">
                <a:latin typeface="Times New Roman" pitchFamily="18" charset="0"/>
                <a:cs typeface="Times New Roman" pitchFamily="18" charset="0"/>
              </a:rPr>
            </a:br>
            <a:endParaRPr lang="lt-LT" sz="2800" dirty="0">
              <a:latin typeface="Times New Roman" pitchFamily="18" charset="0"/>
              <a:cs typeface="Times New Roman" pitchFamily="18" charset="0"/>
            </a:endParaRPr>
          </a:p>
        </p:txBody>
      </p:sp>
      <p:sp>
        <p:nvSpPr>
          <p:cNvPr id="7" name="Stačiakampis 6"/>
          <p:cNvSpPr/>
          <p:nvPr/>
        </p:nvSpPr>
        <p:spPr>
          <a:xfrm>
            <a:off x="3143240" y="928670"/>
            <a:ext cx="2643206" cy="6429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Asmuo turėjo didelės rizikos COVID-19 kontaktą</a:t>
            </a:r>
            <a:endParaRPr lang="lt-LT" dirty="0"/>
          </a:p>
        </p:txBody>
      </p:sp>
      <p:sp>
        <p:nvSpPr>
          <p:cNvPr id="8" name="Stačiakampis 7"/>
          <p:cNvSpPr/>
          <p:nvPr/>
        </p:nvSpPr>
        <p:spPr>
          <a:xfrm>
            <a:off x="857224" y="1928802"/>
            <a:ext cx="1857388" cy="21431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Nuo teigiamo PGR/antigeno testo praėjo </a:t>
            </a:r>
            <a:r>
              <a:rPr lang="lt-LT" b="1" dirty="0" smtClean="0"/>
              <a:t>mažiau nei 210 dienų</a:t>
            </a:r>
            <a:endParaRPr lang="lt-LT" b="1" dirty="0"/>
          </a:p>
        </p:txBody>
      </p:sp>
      <p:sp>
        <p:nvSpPr>
          <p:cNvPr id="9" name="Stačiakampis 8"/>
          <p:cNvSpPr/>
          <p:nvPr/>
        </p:nvSpPr>
        <p:spPr>
          <a:xfrm>
            <a:off x="3071802" y="1928802"/>
            <a:ext cx="2143140" cy="221457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Asmuo turi teigiamą </a:t>
            </a:r>
            <a:r>
              <a:rPr lang="lt-LT" dirty="0" err="1" smtClean="0"/>
              <a:t>anti-S,</a:t>
            </a:r>
            <a:r>
              <a:rPr lang="lt-LT" dirty="0" smtClean="0"/>
              <a:t> </a:t>
            </a:r>
            <a:r>
              <a:rPr lang="lt-LT" dirty="0" err="1" smtClean="0"/>
              <a:t>anti-S1</a:t>
            </a:r>
            <a:r>
              <a:rPr lang="lt-LT" dirty="0" smtClean="0"/>
              <a:t> arba </a:t>
            </a:r>
            <a:r>
              <a:rPr lang="lt-LT" dirty="0" err="1" smtClean="0"/>
              <a:t>anti</a:t>
            </a:r>
            <a:r>
              <a:rPr lang="lt-LT" dirty="0" smtClean="0"/>
              <a:t> –RBD </a:t>
            </a:r>
            <a:r>
              <a:rPr lang="lt-LT" dirty="0" err="1" smtClean="0"/>
              <a:t>IgG</a:t>
            </a:r>
            <a:r>
              <a:rPr lang="lt-LT" dirty="0" smtClean="0"/>
              <a:t> tyrimo</a:t>
            </a:r>
            <a:r>
              <a:rPr lang="lt-LT" baseline="30000" dirty="0" smtClean="0"/>
              <a:t>1</a:t>
            </a:r>
            <a:r>
              <a:rPr lang="lt-LT" dirty="0" smtClean="0"/>
              <a:t> atsakymą </a:t>
            </a:r>
            <a:r>
              <a:rPr lang="lt-LT" b="1" dirty="0" smtClean="0"/>
              <a:t>per pastarąsias 60 dienų</a:t>
            </a:r>
            <a:endParaRPr lang="lt-LT" b="1" dirty="0"/>
          </a:p>
        </p:txBody>
      </p:sp>
      <p:sp>
        <p:nvSpPr>
          <p:cNvPr id="10" name="Stačiakampis 9"/>
          <p:cNvSpPr/>
          <p:nvPr/>
        </p:nvSpPr>
        <p:spPr>
          <a:xfrm>
            <a:off x="5357818" y="1928802"/>
            <a:ext cx="3500462" cy="221457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lt-LT" dirty="0" smtClean="0"/>
              <a:t>Paskiepytas COVID -19 ligos vakcina:</a:t>
            </a:r>
          </a:p>
          <a:p>
            <a:pPr>
              <a:buFont typeface="Arial" pitchFamily="34" charset="0"/>
              <a:buChar char="•"/>
            </a:pPr>
            <a:r>
              <a:rPr lang="lt-LT" dirty="0"/>
              <a:t> </a:t>
            </a:r>
            <a:r>
              <a:rPr lang="lt-LT" dirty="0" smtClean="0"/>
              <a:t>pagal pilną schemą ir praėjo </a:t>
            </a:r>
            <a:r>
              <a:rPr lang="lt-LT" b="1" dirty="0" smtClean="0"/>
              <a:t>ne daugiau kaip 120 d.</a:t>
            </a:r>
            <a:r>
              <a:rPr lang="lt-LT" dirty="0" smtClean="0"/>
              <a:t> nuo paskutinės dozės (netaikoma asmenims iki 18 metų) ARBA </a:t>
            </a:r>
          </a:p>
          <a:p>
            <a:pPr>
              <a:buFont typeface="Arial" pitchFamily="34" charset="0"/>
              <a:buChar char="•"/>
            </a:pPr>
            <a:r>
              <a:rPr lang="lt-LT" dirty="0" smtClean="0"/>
              <a:t>Sustiprinančiąja doze*.</a:t>
            </a:r>
            <a:endParaRPr lang="lt-LT" dirty="0"/>
          </a:p>
        </p:txBody>
      </p:sp>
      <p:cxnSp>
        <p:nvCxnSpPr>
          <p:cNvPr id="12" name="Tiesioji rodyklės jungtis 11"/>
          <p:cNvCxnSpPr/>
          <p:nvPr/>
        </p:nvCxnSpPr>
        <p:spPr>
          <a:xfrm rot="10800000" flipV="1">
            <a:off x="2285984" y="1571612"/>
            <a:ext cx="1571636"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Tiesioji rodyklės jungtis 13"/>
          <p:cNvCxnSpPr/>
          <p:nvPr/>
        </p:nvCxnSpPr>
        <p:spPr>
          <a:xfrm>
            <a:off x="5143504" y="1571612"/>
            <a:ext cx="1785950"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Tiesioji rodyklės jungtis 15"/>
          <p:cNvCxnSpPr/>
          <p:nvPr/>
        </p:nvCxnSpPr>
        <p:spPr>
          <a:xfrm rot="5400000">
            <a:off x="4108447" y="1749413"/>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Stačiakampis 16"/>
          <p:cNvSpPr/>
          <p:nvPr/>
        </p:nvSpPr>
        <p:spPr>
          <a:xfrm>
            <a:off x="1714480" y="4357694"/>
            <a:ext cx="5857916" cy="128588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lt-LT" b="1" dirty="0" smtClean="0"/>
              <a:t>Izoliuotis nereikia.</a:t>
            </a:r>
          </a:p>
          <a:p>
            <a:pPr algn="ctr"/>
            <a:r>
              <a:rPr lang="lt-LT" dirty="0" smtClean="0"/>
              <a:t>Rekomenduojama ne anksčiau 3 dieną po turėto kontakto atlikti PGR tyrimą (išskyrus asmenis, kuriems mažiau nei prieš 90 dienų  diagnozuota atlikus PGR/antigeno testą)</a:t>
            </a:r>
            <a:endParaRPr lang="lt-LT" dirty="0"/>
          </a:p>
        </p:txBody>
      </p:sp>
      <p:sp>
        <p:nvSpPr>
          <p:cNvPr id="18" name="Stačiakampis 17"/>
          <p:cNvSpPr/>
          <p:nvPr/>
        </p:nvSpPr>
        <p:spPr>
          <a:xfrm>
            <a:off x="428596" y="5857892"/>
            <a:ext cx="8358246" cy="861774"/>
          </a:xfrm>
          <a:prstGeom prst="rect">
            <a:avLst/>
          </a:prstGeom>
        </p:spPr>
        <p:txBody>
          <a:bodyPr wrap="square">
            <a:spAutoFit/>
          </a:bodyPr>
          <a:lstStyle/>
          <a:p>
            <a:r>
              <a:rPr lang="lt-LT" sz="1000" baseline="30000" dirty="0"/>
              <a:t>1 </a:t>
            </a:r>
            <a:r>
              <a:rPr lang="lt-LT" sz="1000" dirty="0"/>
              <a:t>Standartizuotas kiekybinis, pusiau kiekybinis ar kokybinis serologinis </a:t>
            </a:r>
            <a:r>
              <a:rPr lang="lt-LT" sz="1000" dirty="0" err="1"/>
              <a:t>anti-S,</a:t>
            </a:r>
            <a:r>
              <a:rPr lang="lt-LT" sz="1000" dirty="0"/>
              <a:t> </a:t>
            </a:r>
            <a:r>
              <a:rPr lang="lt-LT" sz="1000" dirty="0" err="1"/>
              <a:t>anti-S1</a:t>
            </a:r>
            <a:r>
              <a:rPr lang="lt-LT" sz="1000" dirty="0"/>
              <a:t> arba </a:t>
            </a:r>
            <a:r>
              <a:rPr lang="lt-LT" sz="1000" dirty="0" err="1"/>
              <a:t>anti-RBD</a:t>
            </a:r>
            <a:r>
              <a:rPr lang="lt-LT" sz="1000" dirty="0"/>
              <a:t> SARS-</a:t>
            </a:r>
            <a:r>
              <a:rPr lang="lt-LT" sz="1000" dirty="0" err="1"/>
              <a:t>CoV-2</a:t>
            </a:r>
            <a:r>
              <a:rPr lang="lt-LT" sz="1000" dirty="0"/>
              <a:t> </a:t>
            </a:r>
            <a:r>
              <a:rPr lang="lt-LT" sz="1000" dirty="0" err="1"/>
              <a:t>IgG</a:t>
            </a:r>
            <a:r>
              <a:rPr lang="lt-LT" sz="1000" dirty="0"/>
              <a:t> antikūnų testas, kurio specifiškumas siekia ne mažiau 98 </a:t>
            </a:r>
            <a:r>
              <a:rPr lang="lt-LT" sz="1000" dirty="0" smtClean="0"/>
              <a:t>proc. </a:t>
            </a:r>
            <a:r>
              <a:rPr lang="lt-LT" sz="1000" dirty="0" err="1" smtClean="0"/>
              <a:t>anti-N</a:t>
            </a:r>
            <a:r>
              <a:rPr lang="lt-LT" sz="1000" dirty="0" smtClean="0"/>
              <a:t> </a:t>
            </a:r>
            <a:r>
              <a:rPr lang="lt-LT" sz="1000" dirty="0"/>
              <a:t>SARS-</a:t>
            </a:r>
            <a:r>
              <a:rPr lang="lt-LT" sz="1000" dirty="0" err="1"/>
              <a:t>CoV-2</a:t>
            </a:r>
            <a:r>
              <a:rPr lang="lt-LT" sz="1000" dirty="0"/>
              <a:t> </a:t>
            </a:r>
            <a:r>
              <a:rPr lang="lt-LT" sz="1000" dirty="0" err="1"/>
              <a:t>IgG</a:t>
            </a:r>
            <a:r>
              <a:rPr lang="lt-LT" sz="1000" dirty="0"/>
              <a:t> turi silpną koreliaciją su viruso neutralizacijos efektu ir šiai rekomendacijai netinkamas</a:t>
            </a:r>
            <a:r>
              <a:rPr lang="lt-LT" sz="1000" dirty="0" smtClean="0"/>
              <a:t>.</a:t>
            </a:r>
          </a:p>
          <a:p>
            <a:r>
              <a:rPr lang="lt-LT" sz="1000" dirty="0"/>
              <a:t>*laikoma, kad </a:t>
            </a:r>
            <a:r>
              <a:rPr lang="lt-LT" sz="1000" b="1" dirty="0"/>
              <a:t>asmuo buvo paskiepytas sustiprinančiąja doze </a:t>
            </a:r>
            <a:r>
              <a:rPr lang="lt-LT" sz="1000" dirty="0"/>
              <a:t>ir tais atvejais, kai asmuo paskiepytas pagal pilną COVID-19 vakcinos charakteristikų santraukoje nurodytą skiepijimo schemą ir </a:t>
            </a:r>
            <a:r>
              <a:rPr lang="lt-LT" sz="1000" b="1" dirty="0"/>
              <a:t>persirgęs COVID-19 liga </a:t>
            </a:r>
            <a:r>
              <a:rPr lang="lt-LT" sz="1000" dirty="0"/>
              <a:t>(</a:t>
            </a:r>
            <a:r>
              <a:rPr lang="lt-LT" sz="1000" dirty="0" err="1"/>
              <a:t>koronaviruso</a:t>
            </a:r>
            <a:r>
              <a:rPr lang="lt-LT" sz="1000" dirty="0"/>
              <a:t> infekcija), kai ji patvirtinta teigiamu laboratorinio SARS-</a:t>
            </a:r>
            <a:r>
              <a:rPr lang="lt-LT" sz="1000" dirty="0" err="1"/>
              <a:t>CoV-2</a:t>
            </a:r>
            <a:r>
              <a:rPr lang="lt-LT" sz="1000" dirty="0"/>
              <a:t> PGR tyrimo rezultatu (nepriklausomai nuo </a:t>
            </a:r>
            <a:r>
              <a:rPr lang="lt-LT" sz="1000" dirty="0" err="1"/>
              <a:t>persirgimo</a:t>
            </a:r>
            <a:r>
              <a:rPr lang="lt-LT" sz="1000" dirty="0"/>
              <a:t> ir skiepijimo (ar vakcinos dozių ir </a:t>
            </a:r>
            <a:r>
              <a:rPr lang="lt-LT" sz="1000" dirty="0" err="1"/>
              <a:t>persirgimo</a:t>
            </a:r>
            <a:r>
              <a:rPr lang="lt-LT" sz="1000" dirty="0"/>
              <a:t>) eiliškumo).</a:t>
            </a:r>
          </a:p>
        </p:txBody>
      </p:sp>
      <p:cxnSp>
        <p:nvCxnSpPr>
          <p:cNvPr id="20" name="Tiesioji rodyklės jungtis 19"/>
          <p:cNvCxnSpPr/>
          <p:nvPr/>
        </p:nvCxnSpPr>
        <p:spPr>
          <a:xfrm>
            <a:off x="1571604" y="4071942"/>
            <a:ext cx="928694"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Tiesioji rodyklės jungtis 20"/>
          <p:cNvCxnSpPr/>
          <p:nvPr/>
        </p:nvCxnSpPr>
        <p:spPr>
          <a:xfrm rot="10800000" flipV="1">
            <a:off x="5786446" y="4143380"/>
            <a:ext cx="142876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Tiesioji rodyklės jungtis 25"/>
          <p:cNvCxnSpPr/>
          <p:nvPr/>
        </p:nvCxnSpPr>
        <p:spPr>
          <a:xfrm rot="5400000">
            <a:off x="4251323" y="4249743"/>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28596" y="142852"/>
            <a:ext cx="8229600" cy="1143000"/>
          </a:xfrm>
        </p:spPr>
        <p:txBody>
          <a:bodyPr>
            <a:normAutofit fontScale="90000"/>
          </a:bodyPr>
          <a:lstStyle/>
          <a:p>
            <a:r>
              <a:rPr lang="lt-LT" dirty="0" smtClean="0"/>
              <a:t>Asmenys, </a:t>
            </a:r>
            <a:r>
              <a:rPr lang="lt-LT" dirty="0" smtClean="0"/>
              <a:t>atitinkantys GP reikalavimus: </a:t>
            </a:r>
            <a:r>
              <a:rPr lang="lt-LT" sz="3100" dirty="0" smtClean="0"/>
              <a:t>nuo 2021-12-28</a:t>
            </a:r>
            <a:endParaRPr lang="lt-LT" sz="3100" dirty="0"/>
          </a:p>
        </p:txBody>
      </p:sp>
      <p:sp>
        <p:nvSpPr>
          <p:cNvPr id="4" name="Stačiakampis 3"/>
          <p:cNvSpPr/>
          <p:nvPr/>
        </p:nvSpPr>
        <p:spPr>
          <a:xfrm>
            <a:off x="285720" y="1357298"/>
            <a:ext cx="2643206" cy="9286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sz="1600" dirty="0" smtClean="0"/>
              <a:t>“</a:t>
            </a:r>
            <a:r>
              <a:rPr lang="lt-LT" sz="1600" dirty="0" err="1" smtClean="0"/>
              <a:t>Comirnaty</a:t>
            </a:r>
            <a:r>
              <a:rPr lang="lt-LT" sz="1600" dirty="0" smtClean="0"/>
              <a:t>”, “</a:t>
            </a:r>
            <a:r>
              <a:rPr lang="lt-LT" sz="1600" dirty="0" err="1" smtClean="0"/>
              <a:t>Spikevax</a:t>
            </a:r>
            <a:r>
              <a:rPr lang="lt-LT" sz="1600" dirty="0" smtClean="0"/>
              <a:t>”, “</a:t>
            </a:r>
            <a:r>
              <a:rPr lang="lt-LT" sz="1600" dirty="0" err="1" smtClean="0"/>
              <a:t>Janssen</a:t>
            </a:r>
            <a:r>
              <a:rPr lang="lt-LT" sz="1600" dirty="0" smtClean="0"/>
              <a:t>”, “</a:t>
            </a:r>
            <a:r>
              <a:rPr lang="lt-LT" sz="1600" dirty="0" err="1" smtClean="0"/>
              <a:t>Vaxzevria</a:t>
            </a:r>
            <a:r>
              <a:rPr lang="lt-LT" sz="1600" dirty="0" smtClean="0"/>
              <a:t>” pagal pilną vakcinavimo </a:t>
            </a:r>
            <a:r>
              <a:rPr lang="lt-LT" sz="1600" dirty="0" err="1" smtClean="0"/>
              <a:t>shemą</a:t>
            </a:r>
            <a:r>
              <a:rPr lang="lt-LT" sz="1600" dirty="0" smtClean="0"/>
              <a:t> </a:t>
            </a:r>
            <a:endParaRPr lang="lt-LT" sz="1600" dirty="0"/>
          </a:p>
        </p:txBody>
      </p:sp>
      <p:sp>
        <p:nvSpPr>
          <p:cNvPr id="5" name="Stačiakampis 4"/>
          <p:cNvSpPr/>
          <p:nvPr/>
        </p:nvSpPr>
        <p:spPr>
          <a:xfrm>
            <a:off x="285720" y="2285992"/>
            <a:ext cx="2643206" cy="3571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sz="1600" dirty="0" smtClean="0"/>
              <a:t>Galioja 210 dienų</a:t>
            </a:r>
            <a:endParaRPr lang="lt-LT" sz="1600" dirty="0"/>
          </a:p>
        </p:txBody>
      </p:sp>
      <p:sp>
        <p:nvSpPr>
          <p:cNvPr id="6" name="Pliusas 5"/>
          <p:cNvSpPr/>
          <p:nvPr/>
        </p:nvSpPr>
        <p:spPr>
          <a:xfrm>
            <a:off x="3000364" y="1500174"/>
            <a:ext cx="785818" cy="71438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7" name="Stačiakampis 6"/>
          <p:cNvSpPr/>
          <p:nvPr/>
        </p:nvSpPr>
        <p:spPr>
          <a:xfrm>
            <a:off x="3786182" y="1357298"/>
            <a:ext cx="2428892" cy="10715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smtClean="0"/>
              <a:t>COVID-19 liga</a:t>
            </a:r>
            <a:endParaRPr lang="lt-LT" dirty="0"/>
          </a:p>
        </p:txBody>
      </p:sp>
      <p:sp>
        <p:nvSpPr>
          <p:cNvPr id="8" name="Stačiakampis 7"/>
          <p:cNvSpPr/>
          <p:nvPr/>
        </p:nvSpPr>
        <p:spPr>
          <a:xfrm>
            <a:off x="7143768" y="1643050"/>
            <a:ext cx="1785918" cy="4286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Termino nėra</a:t>
            </a:r>
            <a:endParaRPr lang="lt-LT" dirty="0"/>
          </a:p>
        </p:txBody>
      </p:sp>
      <p:sp>
        <p:nvSpPr>
          <p:cNvPr id="9" name="Stačiakampis 8"/>
          <p:cNvSpPr/>
          <p:nvPr/>
        </p:nvSpPr>
        <p:spPr>
          <a:xfrm>
            <a:off x="285720" y="2643182"/>
            <a:ext cx="2643206" cy="2857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lt-LT" sz="1400" dirty="0" smtClean="0"/>
              <a:t>Asmenims iki 18 m. termino nėra</a:t>
            </a:r>
            <a:endParaRPr lang="lt-LT" sz="1400" dirty="0"/>
          </a:p>
        </p:txBody>
      </p:sp>
      <p:sp>
        <p:nvSpPr>
          <p:cNvPr id="11" name="Stačiakampis 10"/>
          <p:cNvSpPr/>
          <p:nvPr/>
        </p:nvSpPr>
        <p:spPr>
          <a:xfrm>
            <a:off x="357158" y="3214686"/>
            <a:ext cx="2571768" cy="10715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smtClean="0"/>
              <a:t>“</a:t>
            </a:r>
            <a:r>
              <a:rPr lang="lt-LT" dirty="0" err="1" smtClean="0"/>
              <a:t>Comirnaty</a:t>
            </a:r>
            <a:r>
              <a:rPr lang="lt-LT" dirty="0" smtClean="0"/>
              <a:t>”, “</a:t>
            </a:r>
            <a:r>
              <a:rPr lang="lt-LT" dirty="0" err="1" smtClean="0"/>
              <a:t>Spikevax</a:t>
            </a:r>
            <a:r>
              <a:rPr lang="lt-LT" dirty="0" smtClean="0"/>
              <a:t>”, “</a:t>
            </a:r>
            <a:r>
              <a:rPr lang="lt-LT" dirty="0" err="1" smtClean="0"/>
              <a:t>Vaxzevria</a:t>
            </a:r>
            <a:r>
              <a:rPr lang="lt-LT" dirty="0" smtClean="0"/>
              <a:t>”  viena dozė</a:t>
            </a:r>
            <a:endParaRPr lang="lt-LT" dirty="0"/>
          </a:p>
        </p:txBody>
      </p:sp>
      <p:sp>
        <p:nvSpPr>
          <p:cNvPr id="12" name="Pliusas 11"/>
          <p:cNvSpPr/>
          <p:nvPr/>
        </p:nvSpPr>
        <p:spPr>
          <a:xfrm>
            <a:off x="3071802" y="3429000"/>
            <a:ext cx="785818" cy="71438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13" name="Stačiakampis 12"/>
          <p:cNvSpPr/>
          <p:nvPr/>
        </p:nvSpPr>
        <p:spPr>
          <a:xfrm>
            <a:off x="3857620" y="3214686"/>
            <a:ext cx="2428892" cy="10715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smtClean="0"/>
              <a:t>COVID-19 liga</a:t>
            </a:r>
            <a:endParaRPr lang="lt-LT" dirty="0"/>
          </a:p>
        </p:txBody>
      </p:sp>
      <p:sp>
        <p:nvSpPr>
          <p:cNvPr id="14" name="Stačiakampis 13"/>
          <p:cNvSpPr/>
          <p:nvPr/>
        </p:nvSpPr>
        <p:spPr>
          <a:xfrm>
            <a:off x="7215174" y="3714752"/>
            <a:ext cx="1785982" cy="3571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sz="1600" dirty="0" smtClean="0"/>
              <a:t>Galioja 210 dienų</a:t>
            </a:r>
            <a:endParaRPr lang="lt-LT" sz="1600" dirty="0"/>
          </a:p>
        </p:txBody>
      </p:sp>
      <p:sp>
        <p:nvSpPr>
          <p:cNvPr id="15" name="Stačiakampis 14"/>
          <p:cNvSpPr/>
          <p:nvPr/>
        </p:nvSpPr>
        <p:spPr>
          <a:xfrm>
            <a:off x="285720" y="5000636"/>
            <a:ext cx="2643206" cy="10715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smtClean="0"/>
              <a:t>“</a:t>
            </a:r>
            <a:r>
              <a:rPr lang="lt-LT" dirty="0" err="1" smtClean="0"/>
              <a:t>Comirnaty</a:t>
            </a:r>
            <a:r>
              <a:rPr lang="lt-LT" dirty="0" smtClean="0"/>
              <a:t>”, “</a:t>
            </a:r>
            <a:r>
              <a:rPr lang="lt-LT" dirty="0" err="1" smtClean="0"/>
              <a:t>Spikevax</a:t>
            </a:r>
            <a:r>
              <a:rPr lang="lt-LT" dirty="0" smtClean="0"/>
              <a:t>”, “</a:t>
            </a:r>
            <a:r>
              <a:rPr lang="lt-LT" dirty="0" err="1" smtClean="0"/>
              <a:t>Janssen</a:t>
            </a:r>
            <a:r>
              <a:rPr lang="lt-LT" dirty="0" smtClean="0"/>
              <a:t>”, “</a:t>
            </a:r>
            <a:r>
              <a:rPr lang="lt-LT" dirty="0" err="1" smtClean="0"/>
              <a:t>Vaxzevria</a:t>
            </a:r>
            <a:r>
              <a:rPr lang="lt-LT" dirty="0" smtClean="0"/>
              <a:t>” pagal pilną vakcinavimo </a:t>
            </a:r>
            <a:r>
              <a:rPr lang="lt-LT" dirty="0" err="1" smtClean="0"/>
              <a:t>shemą</a:t>
            </a:r>
            <a:r>
              <a:rPr lang="lt-LT" dirty="0" smtClean="0"/>
              <a:t> </a:t>
            </a:r>
            <a:endParaRPr lang="lt-LT" dirty="0"/>
          </a:p>
        </p:txBody>
      </p:sp>
      <p:sp>
        <p:nvSpPr>
          <p:cNvPr id="16" name="Pliusas 15"/>
          <p:cNvSpPr/>
          <p:nvPr/>
        </p:nvSpPr>
        <p:spPr>
          <a:xfrm>
            <a:off x="3071802" y="5214950"/>
            <a:ext cx="785818" cy="71438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17" name="Stačiakampis 16"/>
          <p:cNvSpPr/>
          <p:nvPr/>
        </p:nvSpPr>
        <p:spPr>
          <a:xfrm>
            <a:off x="3857620" y="5000636"/>
            <a:ext cx="2428892" cy="10715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smtClean="0"/>
              <a:t>“</a:t>
            </a:r>
            <a:r>
              <a:rPr lang="lt-LT" dirty="0" err="1" smtClean="0"/>
              <a:t>Comirnaty</a:t>
            </a:r>
            <a:r>
              <a:rPr lang="lt-LT" dirty="0" smtClean="0"/>
              <a:t>”, “</a:t>
            </a:r>
            <a:r>
              <a:rPr lang="lt-LT" dirty="0" err="1" smtClean="0"/>
              <a:t>Spikevax</a:t>
            </a:r>
            <a:r>
              <a:rPr lang="lt-LT" dirty="0" smtClean="0"/>
              <a:t>”, “</a:t>
            </a:r>
            <a:r>
              <a:rPr lang="lt-LT" dirty="0" err="1" smtClean="0"/>
              <a:t>Janssen</a:t>
            </a:r>
            <a:r>
              <a:rPr lang="lt-LT" dirty="0" smtClean="0"/>
              <a:t>” sustiprinančioji dozė</a:t>
            </a:r>
            <a:endParaRPr lang="lt-LT" dirty="0"/>
          </a:p>
        </p:txBody>
      </p:sp>
      <p:sp>
        <p:nvSpPr>
          <p:cNvPr id="18" name="Stačiakampis 17"/>
          <p:cNvSpPr/>
          <p:nvPr/>
        </p:nvSpPr>
        <p:spPr>
          <a:xfrm>
            <a:off x="7215206" y="5286388"/>
            <a:ext cx="1714480" cy="4286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Termino nėra</a:t>
            </a:r>
            <a:endParaRPr lang="lt-LT" dirty="0"/>
          </a:p>
        </p:txBody>
      </p:sp>
      <p:sp>
        <p:nvSpPr>
          <p:cNvPr id="19" name="Stačiakampis 18"/>
          <p:cNvSpPr/>
          <p:nvPr/>
        </p:nvSpPr>
        <p:spPr>
          <a:xfrm>
            <a:off x="285720" y="6072206"/>
            <a:ext cx="2643206" cy="3571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sz="1600" dirty="0" smtClean="0"/>
              <a:t>Galioja 210 dienų</a:t>
            </a:r>
            <a:endParaRPr lang="lt-LT" sz="1600" dirty="0"/>
          </a:p>
        </p:txBody>
      </p:sp>
      <p:sp>
        <p:nvSpPr>
          <p:cNvPr id="20" name="Lygu 19"/>
          <p:cNvSpPr/>
          <p:nvPr/>
        </p:nvSpPr>
        <p:spPr>
          <a:xfrm>
            <a:off x="6357950" y="5357826"/>
            <a:ext cx="785818" cy="28575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solidFill>
                <a:schemeClr val="tx1"/>
              </a:solidFill>
            </a:endParaRPr>
          </a:p>
        </p:txBody>
      </p:sp>
      <p:sp>
        <p:nvSpPr>
          <p:cNvPr id="21" name="Stačiakampis 20"/>
          <p:cNvSpPr/>
          <p:nvPr/>
        </p:nvSpPr>
        <p:spPr>
          <a:xfrm>
            <a:off x="3857620" y="4286256"/>
            <a:ext cx="2428892" cy="3571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sz="1600" dirty="0" smtClean="0"/>
              <a:t>Galioja 210 dienų</a:t>
            </a:r>
            <a:endParaRPr lang="lt-LT" sz="1600" dirty="0"/>
          </a:p>
        </p:txBody>
      </p:sp>
      <p:sp>
        <p:nvSpPr>
          <p:cNvPr id="22" name="Lygu 21"/>
          <p:cNvSpPr/>
          <p:nvPr/>
        </p:nvSpPr>
        <p:spPr>
          <a:xfrm>
            <a:off x="6357950" y="3786190"/>
            <a:ext cx="785818" cy="28575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solidFill>
                <a:schemeClr val="tx1"/>
              </a:solidFill>
            </a:endParaRPr>
          </a:p>
        </p:txBody>
      </p:sp>
      <p:sp>
        <p:nvSpPr>
          <p:cNvPr id="23" name="Lygu 22"/>
          <p:cNvSpPr/>
          <p:nvPr/>
        </p:nvSpPr>
        <p:spPr>
          <a:xfrm>
            <a:off x="6286512" y="1714488"/>
            <a:ext cx="785818" cy="28575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solidFill>
                <a:schemeClr val="tx1"/>
              </a:solidFill>
            </a:endParaRPr>
          </a:p>
        </p:txBody>
      </p:sp>
      <p:sp>
        <p:nvSpPr>
          <p:cNvPr id="24" name="Stačiakampis 23"/>
          <p:cNvSpPr/>
          <p:nvPr/>
        </p:nvSpPr>
        <p:spPr>
          <a:xfrm>
            <a:off x="3786182" y="2428868"/>
            <a:ext cx="2428892" cy="3571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sz="1600" dirty="0" smtClean="0"/>
              <a:t>Galioja 210 dienų</a:t>
            </a:r>
            <a:endParaRPr lang="lt-LT" sz="1600" dirty="0"/>
          </a:p>
        </p:txBody>
      </p:sp>
      <p:sp>
        <p:nvSpPr>
          <p:cNvPr id="25" name="Stačiakampis 24"/>
          <p:cNvSpPr/>
          <p:nvPr/>
        </p:nvSpPr>
        <p:spPr>
          <a:xfrm>
            <a:off x="285720" y="6429396"/>
            <a:ext cx="2643206" cy="2857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lt-LT" sz="1400" dirty="0" smtClean="0"/>
              <a:t>Asmenims iki 18 m. termino nėra</a:t>
            </a:r>
            <a:endParaRPr lang="lt-LT"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lstStyle/>
          <a:p>
            <a:r>
              <a:rPr lang="lt-LT" dirty="0" smtClean="0"/>
              <a:t>Asmenys </a:t>
            </a:r>
            <a:r>
              <a:rPr lang="lt-LT" b="1" dirty="0" smtClean="0"/>
              <a:t>iki 12 metų</a:t>
            </a:r>
            <a:r>
              <a:rPr lang="lt-LT" dirty="0" smtClean="0"/>
              <a:t>.</a:t>
            </a:r>
          </a:p>
          <a:p>
            <a:r>
              <a:rPr lang="lt-LT" dirty="0" smtClean="0"/>
              <a:t>vaikas </a:t>
            </a:r>
            <a:r>
              <a:rPr lang="lt-LT" b="1" dirty="0" smtClean="0"/>
              <a:t>nuo 12 iki 16 metų</a:t>
            </a:r>
            <a:r>
              <a:rPr lang="lt-LT" dirty="0" smtClean="0"/>
              <a:t>, kuriam ne anksčiau kaip prieš 7 dienas (skaičiuojant nuo </a:t>
            </a:r>
            <a:r>
              <a:rPr lang="lt-LT" dirty="0" err="1" smtClean="0"/>
              <a:t>ėminio</a:t>
            </a:r>
            <a:r>
              <a:rPr lang="lt-LT" dirty="0" smtClean="0"/>
              <a:t> paėmimo momento) atliktas SARS-</a:t>
            </a:r>
            <a:r>
              <a:rPr lang="lt-LT" dirty="0" err="1" smtClean="0"/>
              <a:t>CoV-2</a:t>
            </a:r>
            <a:r>
              <a:rPr lang="lt-LT" dirty="0" smtClean="0"/>
              <a:t> PGR tyrimas arba nosies landų tepinėlių </a:t>
            </a:r>
            <a:r>
              <a:rPr lang="lt-LT" dirty="0" err="1" smtClean="0"/>
              <a:t>ėminių</a:t>
            </a:r>
            <a:r>
              <a:rPr lang="lt-LT" dirty="0" smtClean="0"/>
              <a:t> kaupinių tyrimas SARS-</a:t>
            </a:r>
            <a:r>
              <a:rPr lang="lt-LT" dirty="0" err="1" smtClean="0"/>
              <a:t>CoV-2</a:t>
            </a:r>
            <a:r>
              <a:rPr lang="lt-LT" dirty="0" smtClean="0"/>
              <a:t> PGR metodu ugdymo įstaigoje ir nustatytas neigiamas </a:t>
            </a:r>
            <a:r>
              <a:rPr lang="lt-LT" dirty="0" smtClean="0"/>
              <a:t>rezultatas.</a:t>
            </a:r>
            <a:endParaRPr lang="lt-LT" dirty="0"/>
          </a:p>
        </p:txBody>
      </p:sp>
      <p:sp>
        <p:nvSpPr>
          <p:cNvPr id="5" name="Antraštė 1"/>
          <p:cNvSpPr>
            <a:spLocks noGrp="1"/>
          </p:cNvSpPr>
          <p:nvPr>
            <p:ph type="title"/>
          </p:nvPr>
        </p:nvSpPr>
        <p:spPr>
          <a:xfrm>
            <a:off x="428596" y="142852"/>
            <a:ext cx="8229600" cy="1143000"/>
          </a:xfrm>
        </p:spPr>
        <p:txBody>
          <a:bodyPr>
            <a:normAutofit fontScale="90000"/>
          </a:bodyPr>
          <a:lstStyle/>
          <a:p>
            <a:r>
              <a:rPr lang="lt-LT" dirty="0" smtClean="0"/>
              <a:t>Asmenys, </a:t>
            </a:r>
            <a:r>
              <a:rPr lang="lt-LT" dirty="0" smtClean="0"/>
              <a:t>atitinkantys GP reikalavimus: </a:t>
            </a:r>
            <a:r>
              <a:rPr lang="lt-LT" sz="3100" dirty="0" smtClean="0"/>
              <a:t>nuo 2021-12-28</a:t>
            </a:r>
            <a:endParaRPr lang="lt-LT" sz="31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1"/>
          <p:cNvSpPr>
            <a:spLocks noGrp="1"/>
          </p:cNvSpPr>
          <p:nvPr>
            <p:ph type="title"/>
          </p:nvPr>
        </p:nvSpPr>
        <p:spPr>
          <a:xfrm>
            <a:off x="457200" y="274638"/>
            <a:ext cx="8229600" cy="1082660"/>
          </a:xfrm>
        </p:spPr>
        <p:txBody>
          <a:bodyPr>
            <a:noAutofit/>
          </a:bodyPr>
          <a:lstStyle/>
          <a:p>
            <a:r>
              <a:rPr lang="lt-LT" sz="2800" b="1" dirty="0">
                <a:latin typeface="Times New Roman" pitchFamily="18" charset="0"/>
                <a:cs typeface="Times New Roman" pitchFamily="18" charset="0"/>
              </a:rPr>
              <a:t>GALIMAI IMUNITETĄ COVID-19 TURINČIŲ ASMENŲ IZOLIACIJOS ALGORITMAS</a:t>
            </a:r>
            <a:r>
              <a:rPr lang="lt-LT" sz="2800" dirty="0">
                <a:latin typeface="Times New Roman" pitchFamily="18" charset="0"/>
                <a:cs typeface="Times New Roman" pitchFamily="18" charset="0"/>
              </a:rPr>
              <a:t/>
            </a:r>
            <a:br>
              <a:rPr lang="lt-LT" sz="2800" dirty="0">
                <a:latin typeface="Times New Roman" pitchFamily="18" charset="0"/>
                <a:cs typeface="Times New Roman" pitchFamily="18" charset="0"/>
              </a:rPr>
            </a:br>
            <a:endParaRPr lang="lt-LT" sz="2800" dirty="0">
              <a:latin typeface="Times New Roman" pitchFamily="18" charset="0"/>
              <a:cs typeface="Times New Roman" pitchFamily="18" charset="0"/>
            </a:endParaRPr>
          </a:p>
        </p:txBody>
      </p:sp>
      <p:sp>
        <p:nvSpPr>
          <p:cNvPr id="5" name="Stačiakampis 4"/>
          <p:cNvSpPr/>
          <p:nvPr/>
        </p:nvSpPr>
        <p:spPr>
          <a:xfrm>
            <a:off x="2928926" y="1285860"/>
            <a:ext cx="2643206" cy="6429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Asmuo turėjo didelės rizikos COVID-19 kontaktą</a:t>
            </a:r>
            <a:endParaRPr lang="lt-LT" dirty="0"/>
          </a:p>
        </p:txBody>
      </p:sp>
      <p:sp>
        <p:nvSpPr>
          <p:cNvPr id="6" name="Stačiakampis 5"/>
          <p:cNvSpPr/>
          <p:nvPr/>
        </p:nvSpPr>
        <p:spPr>
          <a:xfrm>
            <a:off x="1571604" y="2143116"/>
            <a:ext cx="5357850" cy="50006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Nepersirg</a:t>
            </a:r>
            <a:r>
              <a:rPr lang="lt-LT" dirty="0" smtClean="0"/>
              <a:t>ę</a:t>
            </a:r>
            <a:r>
              <a:rPr lang="en-US" dirty="0" smtClean="0"/>
              <a:t>s COVID-19 ir </a:t>
            </a:r>
            <a:r>
              <a:rPr lang="en-US" dirty="0" err="1" smtClean="0"/>
              <a:t>neskiepytas</a:t>
            </a:r>
            <a:r>
              <a:rPr lang="en-US" dirty="0" smtClean="0"/>
              <a:t> </a:t>
            </a:r>
            <a:r>
              <a:rPr lang="en-US" dirty="0" err="1" smtClean="0"/>
              <a:t>pagal</a:t>
            </a:r>
            <a:r>
              <a:rPr lang="en-US" dirty="0" smtClean="0"/>
              <a:t> </a:t>
            </a:r>
            <a:r>
              <a:rPr lang="en-US" dirty="0" err="1" smtClean="0"/>
              <a:t>piln</a:t>
            </a:r>
            <a:r>
              <a:rPr lang="lt-LT" dirty="0" smtClean="0"/>
              <a:t>ą</a:t>
            </a:r>
            <a:r>
              <a:rPr lang="en-US" dirty="0" smtClean="0"/>
              <a:t> </a:t>
            </a:r>
            <a:r>
              <a:rPr lang="en-US" dirty="0" err="1" smtClean="0"/>
              <a:t>shem</a:t>
            </a:r>
            <a:r>
              <a:rPr lang="lt-LT" dirty="0" smtClean="0"/>
              <a:t>ą</a:t>
            </a:r>
          </a:p>
        </p:txBody>
      </p:sp>
      <p:sp>
        <p:nvSpPr>
          <p:cNvPr id="7" name="Stačiakampis 6"/>
          <p:cNvSpPr/>
          <p:nvPr/>
        </p:nvSpPr>
        <p:spPr>
          <a:xfrm>
            <a:off x="571472" y="2928934"/>
            <a:ext cx="2857520" cy="20002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Atlikti </a:t>
            </a:r>
            <a:r>
              <a:rPr lang="lt-LT" dirty="0" err="1" smtClean="0"/>
              <a:t>anti-S,</a:t>
            </a:r>
            <a:r>
              <a:rPr lang="lt-LT" dirty="0" smtClean="0"/>
              <a:t> </a:t>
            </a:r>
            <a:r>
              <a:rPr lang="lt-LT" dirty="0" err="1" smtClean="0"/>
              <a:t>anti-S1</a:t>
            </a:r>
            <a:r>
              <a:rPr lang="lt-LT" dirty="0" smtClean="0"/>
              <a:t> arba </a:t>
            </a:r>
            <a:r>
              <a:rPr lang="lt-LT" dirty="0" err="1" smtClean="0"/>
              <a:t>anti</a:t>
            </a:r>
            <a:r>
              <a:rPr lang="lt-LT" dirty="0" smtClean="0"/>
              <a:t> –RBD </a:t>
            </a:r>
            <a:r>
              <a:rPr lang="lt-LT" dirty="0" err="1" smtClean="0"/>
              <a:t>IgG</a:t>
            </a:r>
            <a:r>
              <a:rPr lang="lt-LT" dirty="0" smtClean="0"/>
              <a:t> serologinį tyrimą</a:t>
            </a:r>
          </a:p>
          <a:p>
            <a:pPr algn="ctr"/>
            <a:r>
              <a:rPr lang="lt-LT" dirty="0" smtClean="0"/>
              <a:t>(Izoliacija </a:t>
            </a:r>
            <a:r>
              <a:rPr lang="lt-LT" dirty="0"/>
              <a:t>būtina iki antikūnų tyrimo rezultato</a:t>
            </a:r>
            <a:r>
              <a:rPr lang="lt-LT" dirty="0" smtClean="0"/>
              <a:t>.)</a:t>
            </a:r>
            <a:endParaRPr lang="lt-LT" b="1" dirty="0"/>
          </a:p>
        </p:txBody>
      </p:sp>
      <p:sp>
        <p:nvSpPr>
          <p:cNvPr id="8" name="Stačiakampis 7"/>
          <p:cNvSpPr/>
          <p:nvPr/>
        </p:nvSpPr>
        <p:spPr>
          <a:xfrm>
            <a:off x="5572132" y="3000372"/>
            <a:ext cx="3071834" cy="20002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lt-LT" dirty="0" smtClean="0"/>
              <a:t>Izoliuotis 10 dienų su galimybe susitrumpinti izoliaciją, ne anksčiau kaip 7 izoliavimo dieną atlikus PGR tyrimą ir gavus neigiamą atsakymą.  </a:t>
            </a:r>
          </a:p>
        </p:txBody>
      </p:sp>
      <p:sp>
        <p:nvSpPr>
          <p:cNvPr id="9" name="Stačiakampis 8"/>
          <p:cNvSpPr/>
          <p:nvPr/>
        </p:nvSpPr>
        <p:spPr>
          <a:xfrm>
            <a:off x="3786182" y="3714752"/>
            <a:ext cx="1428760" cy="4286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ARBA</a:t>
            </a:r>
            <a:endParaRPr lang="lt-LT" dirty="0"/>
          </a:p>
        </p:txBody>
      </p:sp>
      <p:sp>
        <p:nvSpPr>
          <p:cNvPr id="10" name="Stačiakampis 9"/>
          <p:cNvSpPr/>
          <p:nvPr/>
        </p:nvSpPr>
        <p:spPr>
          <a:xfrm>
            <a:off x="357158" y="5357826"/>
            <a:ext cx="1643074" cy="8572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lt-LT" dirty="0" smtClean="0"/>
              <a:t>Antikūnų rasta. Izoliuotis nereikia.</a:t>
            </a:r>
            <a:endParaRPr lang="lt-LT" dirty="0"/>
          </a:p>
        </p:txBody>
      </p:sp>
      <p:sp>
        <p:nvSpPr>
          <p:cNvPr id="11" name="Stačiakampis 10"/>
          <p:cNvSpPr/>
          <p:nvPr/>
        </p:nvSpPr>
        <p:spPr>
          <a:xfrm>
            <a:off x="2714612" y="5357826"/>
            <a:ext cx="1714512" cy="8572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lt-LT" dirty="0" smtClean="0"/>
              <a:t>Antikūnų nerasta</a:t>
            </a:r>
            <a:endParaRPr lang="lt-LT" dirty="0"/>
          </a:p>
        </p:txBody>
      </p:sp>
      <p:cxnSp>
        <p:nvCxnSpPr>
          <p:cNvPr id="13" name="Tiesioji rodyklės jungtis 12"/>
          <p:cNvCxnSpPr>
            <a:stCxn id="11" idx="3"/>
          </p:cNvCxnSpPr>
          <p:nvPr/>
        </p:nvCxnSpPr>
        <p:spPr>
          <a:xfrm flipV="1">
            <a:off x="4429124" y="5000636"/>
            <a:ext cx="1143008"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Tiesioji rodyklės jungtis 14"/>
          <p:cNvCxnSpPr>
            <a:endCxn id="11" idx="0"/>
          </p:cNvCxnSpPr>
          <p:nvPr/>
        </p:nvCxnSpPr>
        <p:spPr>
          <a:xfrm rot="16200000" flipH="1">
            <a:off x="3144034" y="4929992"/>
            <a:ext cx="427834" cy="4278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Tiesioji rodyklės jungtis 16"/>
          <p:cNvCxnSpPr/>
          <p:nvPr/>
        </p:nvCxnSpPr>
        <p:spPr>
          <a:xfrm rot="5400000">
            <a:off x="1107258" y="4964916"/>
            <a:ext cx="428627" cy="357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Tiesioji rodyklės jungtis 21"/>
          <p:cNvCxnSpPr>
            <a:stCxn id="5" idx="2"/>
            <a:endCxn id="6" idx="0"/>
          </p:cNvCxnSpPr>
          <p:nvPr/>
        </p:nvCxnSpPr>
        <p:spPr>
          <a:xfrm rot="5400000">
            <a:off x="4143372" y="2035959"/>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Tiesioji rodyklės jungtis 23"/>
          <p:cNvCxnSpPr>
            <a:endCxn id="7" idx="0"/>
          </p:cNvCxnSpPr>
          <p:nvPr/>
        </p:nvCxnSpPr>
        <p:spPr>
          <a:xfrm rot="10800000" flipV="1">
            <a:off x="2000232" y="2643182"/>
            <a:ext cx="1285884"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Tiesioji rodyklės jungtis 25"/>
          <p:cNvCxnSpPr>
            <a:endCxn id="8" idx="0"/>
          </p:cNvCxnSpPr>
          <p:nvPr/>
        </p:nvCxnSpPr>
        <p:spPr>
          <a:xfrm>
            <a:off x="5572132" y="2643182"/>
            <a:ext cx="1535917"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1"/>
          <p:cNvSpPr>
            <a:spLocks noGrp="1"/>
          </p:cNvSpPr>
          <p:nvPr>
            <p:ph type="title"/>
          </p:nvPr>
        </p:nvSpPr>
        <p:spPr/>
        <p:txBody>
          <a:bodyPr>
            <a:noAutofit/>
          </a:bodyPr>
          <a:lstStyle/>
          <a:p>
            <a:r>
              <a:rPr lang="lt-LT" sz="2800" b="1" dirty="0">
                <a:latin typeface="Times New Roman" pitchFamily="18" charset="0"/>
                <a:cs typeface="Times New Roman" pitchFamily="18" charset="0"/>
              </a:rPr>
              <a:t>GALIMAI IMUNITETĄ COVID-19 TURINČIŲ ASMENŲ IZOLIACIJOS ALGORITMAS</a:t>
            </a:r>
            <a:r>
              <a:rPr lang="lt-LT" sz="2800" dirty="0">
                <a:latin typeface="Times New Roman" pitchFamily="18" charset="0"/>
                <a:cs typeface="Times New Roman" pitchFamily="18" charset="0"/>
              </a:rPr>
              <a:t/>
            </a:r>
            <a:br>
              <a:rPr lang="lt-LT" sz="2800" dirty="0">
                <a:latin typeface="Times New Roman" pitchFamily="18" charset="0"/>
                <a:cs typeface="Times New Roman" pitchFamily="18" charset="0"/>
              </a:rPr>
            </a:br>
            <a:endParaRPr lang="lt-LT" sz="2800" dirty="0">
              <a:latin typeface="Times New Roman" pitchFamily="18" charset="0"/>
              <a:cs typeface="Times New Roman" pitchFamily="18" charset="0"/>
            </a:endParaRPr>
          </a:p>
        </p:txBody>
      </p:sp>
      <p:sp>
        <p:nvSpPr>
          <p:cNvPr id="6" name="Stačiakampis 5"/>
          <p:cNvSpPr/>
          <p:nvPr/>
        </p:nvSpPr>
        <p:spPr>
          <a:xfrm>
            <a:off x="2928926" y="1285860"/>
            <a:ext cx="2643206" cy="6429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Asmuo turėjo didelės rizikos COVID-19 kontaktą</a:t>
            </a:r>
            <a:endParaRPr lang="lt-LT" dirty="0"/>
          </a:p>
        </p:txBody>
      </p:sp>
      <p:sp>
        <p:nvSpPr>
          <p:cNvPr id="7" name="Stačiakampis 6"/>
          <p:cNvSpPr/>
          <p:nvPr/>
        </p:nvSpPr>
        <p:spPr>
          <a:xfrm>
            <a:off x="1571604" y="2285992"/>
            <a:ext cx="5357850" cy="135732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Paskiepytas COVID -19 ligos vakcina pagal pilną schemą ir praėjo </a:t>
            </a:r>
            <a:r>
              <a:rPr lang="lt-LT" b="1" dirty="0" smtClean="0"/>
              <a:t>daugiau kaip 120 d.</a:t>
            </a:r>
            <a:r>
              <a:rPr lang="lt-LT" dirty="0" smtClean="0"/>
              <a:t> nuo paskutinės dozės (netaikoma asmenims iki 18 metų) ir asmuo neskiepytas sustiprinančiąja doze.</a:t>
            </a:r>
          </a:p>
        </p:txBody>
      </p:sp>
      <p:sp>
        <p:nvSpPr>
          <p:cNvPr id="8" name="Stačiakampis 7"/>
          <p:cNvSpPr/>
          <p:nvPr/>
        </p:nvSpPr>
        <p:spPr>
          <a:xfrm>
            <a:off x="1571604" y="4000504"/>
            <a:ext cx="5357850" cy="18573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lt-LT" b="1" dirty="0" smtClean="0"/>
              <a:t>Izoliuotis iki neigiamo PGR tyrimo rezultato gavimo</a:t>
            </a:r>
          </a:p>
          <a:p>
            <a:pPr algn="ctr"/>
            <a:r>
              <a:rPr lang="lt-LT" dirty="0" smtClean="0"/>
              <a:t>(tyrimas atliekamas ne anksčiau 3 dieną po turėto kontakto) arba izoliuotis 10 dienų su galimybe susitrumpinti izoliaciją, ne anksčiau kaip 7 izoliavimo dieną atlikus PGR tyrimą ir gavus neigiamą atsakymą.</a:t>
            </a:r>
          </a:p>
          <a:p>
            <a:pPr algn="ctr"/>
            <a:r>
              <a:rPr lang="lt-LT" dirty="0" smtClean="0">
                <a:solidFill>
                  <a:srgbClr val="FF0000"/>
                </a:solidFill>
              </a:rPr>
              <a:t>Ugdymo įstaigų personalui netaikoma</a:t>
            </a:r>
            <a:r>
              <a:rPr lang="en-US" dirty="0" smtClean="0">
                <a:solidFill>
                  <a:srgbClr val="FF0000"/>
                </a:solidFill>
              </a:rPr>
              <a:t>!</a:t>
            </a:r>
            <a:endParaRPr lang="lt-LT" dirty="0" smtClean="0">
              <a:solidFill>
                <a:srgbClr val="FF0000"/>
              </a:solidFill>
            </a:endParaRPr>
          </a:p>
          <a:p>
            <a:pPr algn="ctr"/>
            <a:r>
              <a:rPr lang="lt-LT" dirty="0" smtClean="0"/>
              <a:t> </a:t>
            </a:r>
            <a:endParaRPr lang="lt-LT" dirty="0"/>
          </a:p>
        </p:txBody>
      </p:sp>
      <p:cxnSp>
        <p:nvCxnSpPr>
          <p:cNvPr id="16" name="Tiesioji rodyklės jungtis 15"/>
          <p:cNvCxnSpPr/>
          <p:nvPr/>
        </p:nvCxnSpPr>
        <p:spPr>
          <a:xfrm rot="5400000">
            <a:off x="4107653" y="2107397"/>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Tiesioji rodyklės jungtis 17"/>
          <p:cNvCxnSpPr/>
          <p:nvPr/>
        </p:nvCxnSpPr>
        <p:spPr>
          <a:xfrm rot="5400000">
            <a:off x="4036215" y="3821909"/>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85720" y="142852"/>
            <a:ext cx="8643998" cy="1082660"/>
          </a:xfrm>
        </p:spPr>
        <p:txBody>
          <a:bodyPr>
            <a:normAutofit/>
          </a:bodyPr>
          <a:lstStyle/>
          <a:p>
            <a:r>
              <a:rPr lang="lt-LT" sz="2000" b="1" cap="all" dirty="0">
                <a:solidFill>
                  <a:srgbClr val="0070C0"/>
                </a:solidFill>
                <a:latin typeface="Times New Roman" pitchFamily="18" charset="0"/>
                <a:cs typeface="Times New Roman" pitchFamily="18" charset="0"/>
              </a:rPr>
              <a:t>ASMENŲ, TURĖJUSIŲ SĄLYTĮ SU SERGANČIUOJU COVID-19 LIGA (KORONAVIRUSO INFEKCIJA) UGDYMO ĮSTAIGOJE,</a:t>
            </a:r>
            <a:r>
              <a:rPr lang="lt-LT" sz="2000" b="1" dirty="0">
                <a:solidFill>
                  <a:srgbClr val="0070C0"/>
                </a:solidFill>
                <a:latin typeface="Times New Roman" pitchFamily="18" charset="0"/>
                <a:cs typeface="Times New Roman" pitchFamily="18" charset="0"/>
              </a:rPr>
              <a:t> IZOLIACIJOS ALGORITMAS</a:t>
            </a:r>
            <a:endParaRPr lang="lt-LT" sz="2000" dirty="0">
              <a:solidFill>
                <a:srgbClr val="0070C0"/>
              </a:solidFill>
              <a:latin typeface="Times New Roman" pitchFamily="18" charset="0"/>
              <a:cs typeface="Times New Roman" pitchFamily="18" charset="0"/>
            </a:endParaRPr>
          </a:p>
        </p:txBody>
      </p:sp>
      <p:sp>
        <p:nvSpPr>
          <p:cNvPr id="4" name="Stačiakampis 3"/>
          <p:cNvSpPr/>
          <p:nvPr/>
        </p:nvSpPr>
        <p:spPr>
          <a:xfrm>
            <a:off x="2214546" y="1714488"/>
            <a:ext cx="4643470" cy="4286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cs typeface="Times New Roman" pitchFamily="18" charset="0"/>
              </a:rPr>
              <a:t>Ikimokyklinis </a:t>
            </a:r>
            <a:r>
              <a:rPr lang="lt-LT" dirty="0">
                <a:cs typeface="Times New Roman" pitchFamily="18" charset="0"/>
              </a:rPr>
              <a:t>ir priešmokyklinis </a:t>
            </a:r>
            <a:r>
              <a:rPr lang="lt-LT" dirty="0" smtClean="0">
                <a:cs typeface="Times New Roman" pitchFamily="18" charset="0"/>
              </a:rPr>
              <a:t>ugdymas</a:t>
            </a:r>
            <a:endParaRPr lang="lt-LT" dirty="0">
              <a:cs typeface="Times New Roman" pitchFamily="18" charset="0"/>
            </a:endParaRPr>
          </a:p>
        </p:txBody>
      </p:sp>
      <p:sp>
        <p:nvSpPr>
          <p:cNvPr id="6" name="Stačiakampis 5"/>
          <p:cNvSpPr/>
          <p:nvPr/>
        </p:nvSpPr>
        <p:spPr>
          <a:xfrm>
            <a:off x="214282" y="2571744"/>
            <a:ext cx="1928826" cy="242889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lt-LT" sz="1600" dirty="0" smtClean="0"/>
          </a:p>
          <a:p>
            <a:pPr algn="ctr"/>
            <a:r>
              <a:rPr lang="lt-LT" sz="1600" dirty="0" smtClean="0"/>
              <a:t>Izoliuojamas </a:t>
            </a:r>
            <a:r>
              <a:rPr lang="lt-LT" sz="1600" dirty="0"/>
              <a:t>asmuo, kuriam patvirtinta COVID-19 liga (</a:t>
            </a:r>
            <a:r>
              <a:rPr lang="lt-LT" sz="1600" dirty="0" err="1"/>
              <a:t>koronaviruso</a:t>
            </a:r>
            <a:r>
              <a:rPr lang="lt-LT" sz="1600" dirty="0"/>
              <a:t> infekcija)</a:t>
            </a:r>
          </a:p>
          <a:p>
            <a:pPr algn="ctr"/>
            <a:endParaRPr lang="lt-LT" sz="1600" dirty="0"/>
          </a:p>
        </p:txBody>
      </p:sp>
      <p:sp>
        <p:nvSpPr>
          <p:cNvPr id="5" name="Stačiakampis 4"/>
          <p:cNvSpPr/>
          <p:nvPr/>
        </p:nvSpPr>
        <p:spPr>
          <a:xfrm>
            <a:off x="2357422" y="2857496"/>
            <a:ext cx="1714512" cy="214314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sz="1600" dirty="0" smtClean="0"/>
              <a:t>Ugdytiniai dalyvauja ugdymo procese</a:t>
            </a:r>
          </a:p>
          <a:p>
            <a:pPr algn="ctr"/>
            <a:endParaRPr lang="lt-LT" sz="1600" dirty="0"/>
          </a:p>
        </p:txBody>
      </p:sp>
      <p:sp>
        <p:nvSpPr>
          <p:cNvPr id="7" name="Stačiakampis 6"/>
          <p:cNvSpPr/>
          <p:nvPr/>
        </p:nvSpPr>
        <p:spPr>
          <a:xfrm>
            <a:off x="4286248" y="2857496"/>
            <a:ext cx="4643470" cy="21431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lt-LT" sz="1600" b="1" dirty="0" smtClean="0">
              <a:solidFill>
                <a:schemeClr val="accent6">
                  <a:lumMod val="75000"/>
                </a:schemeClr>
              </a:solidFill>
            </a:endParaRPr>
          </a:p>
          <a:p>
            <a:r>
              <a:rPr lang="lt-LT" sz="1600" b="1" dirty="0" smtClean="0">
                <a:solidFill>
                  <a:schemeClr val="accent6">
                    <a:lumMod val="75000"/>
                  </a:schemeClr>
                </a:solidFill>
              </a:rPr>
              <a:t>Įstaigos personalui</a:t>
            </a:r>
            <a:r>
              <a:rPr lang="lt-LT" sz="1600" dirty="0" smtClean="0">
                <a:solidFill>
                  <a:schemeClr val="accent6">
                    <a:lumMod val="75000"/>
                  </a:schemeClr>
                </a:solidFill>
              </a:rPr>
              <a:t> </a:t>
            </a:r>
            <a:r>
              <a:rPr lang="lt-LT" sz="1600" dirty="0" smtClean="0"/>
              <a:t>taikoma izoliacija įprasta Taisyklėse nustatyta tvarka, </a:t>
            </a:r>
            <a:r>
              <a:rPr lang="lt-LT" sz="1600" b="1" dirty="0" smtClean="0"/>
              <a:t>išskyrus asmenis, kurie buvo paskiepyti </a:t>
            </a:r>
            <a:r>
              <a:rPr lang="lt-LT" sz="1600" dirty="0" smtClean="0"/>
              <a:t>COVID-19 ligos (</a:t>
            </a:r>
            <a:r>
              <a:rPr lang="lt-LT" sz="1600" dirty="0" err="1" smtClean="0"/>
              <a:t>koronaviruso</a:t>
            </a:r>
            <a:r>
              <a:rPr lang="lt-LT" sz="1600" dirty="0" smtClean="0"/>
              <a:t> infekcijos) vakcina pagal pilną schemą, </a:t>
            </a:r>
            <a:r>
              <a:rPr lang="lt-LT" sz="1600" b="1" dirty="0" smtClean="0">
                <a:solidFill>
                  <a:schemeClr val="accent6">
                    <a:lumMod val="75000"/>
                  </a:schemeClr>
                </a:solidFill>
              </a:rPr>
              <a:t>kai praėjo daugiau kaip </a:t>
            </a:r>
            <a:r>
              <a:rPr lang="en-US" sz="1600" b="1" dirty="0" smtClean="0">
                <a:solidFill>
                  <a:schemeClr val="accent6">
                    <a:lumMod val="75000"/>
                  </a:schemeClr>
                </a:solidFill>
              </a:rPr>
              <a:t>120 d.</a:t>
            </a:r>
            <a:r>
              <a:rPr lang="lt-LT" sz="1600" dirty="0" smtClean="0"/>
              <a:t> nuo paskutinės dozės ir asmuo neskiepytas sustiprinančiąja* doze, </a:t>
            </a:r>
            <a:r>
              <a:rPr lang="lt-LT" sz="1600" b="1" u="sng" dirty="0" smtClean="0"/>
              <a:t>jeigu yra galimybė organizuoti</a:t>
            </a:r>
            <a:r>
              <a:rPr lang="lt-LT" sz="1600" dirty="0" smtClean="0"/>
              <a:t> testavimą </a:t>
            </a:r>
          </a:p>
          <a:p>
            <a:r>
              <a:rPr lang="lt-LT" sz="1600" b="1" dirty="0" smtClean="0"/>
              <a:t>GAT iškart + GAT po 48 / </a:t>
            </a:r>
            <a:r>
              <a:rPr lang="en-US" sz="1600" b="1" dirty="0" smtClean="0"/>
              <a:t>72 </a:t>
            </a:r>
            <a:r>
              <a:rPr lang="lt-LT" sz="1600" b="1" dirty="0" smtClean="0"/>
              <a:t> val. + GAT po 48 val.</a:t>
            </a:r>
            <a:endParaRPr lang="lt-LT" sz="1600" dirty="0" smtClean="0"/>
          </a:p>
          <a:p>
            <a:pPr algn="ctr"/>
            <a:endParaRPr lang="lt-LT" sz="1600" dirty="0"/>
          </a:p>
        </p:txBody>
      </p:sp>
      <p:sp>
        <p:nvSpPr>
          <p:cNvPr id="23" name="Stačiakampis 22"/>
          <p:cNvSpPr/>
          <p:nvPr/>
        </p:nvSpPr>
        <p:spPr>
          <a:xfrm>
            <a:off x="2357422" y="2571744"/>
            <a:ext cx="1714512" cy="2857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UGDYTINIAMS</a:t>
            </a:r>
            <a:endParaRPr lang="lt-LT" dirty="0"/>
          </a:p>
        </p:txBody>
      </p:sp>
      <p:sp>
        <p:nvSpPr>
          <p:cNvPr id="26" name="Stačiakampis 25"/>
          <p:cNvSpPr/>
          <p:nvPr/>
        </p:nvSpPr>
        <p:spPr>
          <a:xfrm>
            <a:off x="4286248" y="2571744"/>
            <a:ext cx="4643470" cy="2857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lt-LT" dirty="0" smtClean="0"/>
              <a:t>PERSONALUI</a:t>
            </a:r>
            <a:endParaRPr lang="lt-L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1"/>
          <p:cNvSpPr>
            <a:spLocks noGrp="1"/>
          </p:cNvSpPr>
          <p:nvPr>
            <p:ph type="title"/>
          </p:nvPr>
        </p:nvSpPr>
        <p:spPr>
          <a:xfrm>
            <a:off x="285720" y="142852"/>
            <a:ext cx="8643998" cy="928694"/>
          </a:xfrm>
        </p:spPr>
        <p:txBody>
          <a:bodyPr>
            <a:normAutofit/>
          </a:bodyPr>
          <a:lstStyle/>
          <a:p>
            <a:r>
              <a:rPr lang="lt-LT" sz="1800" b="1" cap="all" dirty="0">
                <a:solidFill>
                  <a:srgbClr val="0070C0"/>
                </a:solidFill>
                <a:latin typeface="Times New Roman" pitchFamily="18" charset="0"/>
                <a:cs typeface="Times New Roman" pitchFamily="18" charset="0"/>
              </a:rPr>
              <a:t>ASMENŲ, TURĖJUSIŲ SĄLYTĮ SU SERGANČIUOJU COVID-19 LIGA (KORONAVIRUSO INFEKCIJA) UGDYMO ĮSTAIGOJE,</a:t>
            </a:r>
            <a:r>
              <a:rPr lang="lt-LT" sz="1800" b="1" dirty="0">
                <a:solidFill>
                  <a:srgbClr val="0070C0"/>
                </a:solidFill>
                <a:latin typeface="Times New Roman" pitchFamily="18" charset="0"/>
                <a:cs typeface="Times New Roman" pitchFamily="18" charset="0"/>
              </a:rPr>
              <a:t> IZOLIACIJOS ALGORITMAS</a:t>
            </a:r>
            <a:endParaRPr lang="lt-LT" sz="1800" dirty="0">
              <a:solidFill>
                <a:srgbClr val="0070C0"/>
              </a:solidFill>
              <a:latin typeface="Times New Roman" pitchFamily="18" charset="0"/>
              <a:cs typeface="Times New Roman" pitchFamily="18" charset="0"/>
            </a:endParaRPr>
          </a:p>
        </p:txBody>
      </p:sp>
      <p:sp>
        <p:nvSpPr>
          <p:cNvPr id="6" name="Stačiakampis 5"/>
          <p:cNvSpPr/>
          <p:nvPr/>
        </p:nvSpPr>
        <p:spPr>
          <a:xfrm>
            <a:off x="1428728" y="1214422"/>
            <a:ext cx="657229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lt-LT" sz="1600" b="1" dirty="0" smtClean="0"/>
          </a:p>
          <a:p>
            <a:pPr algn="ctr"/>
            <a:r>
              <a:rPr lang="lt-LT" sz="1600" dirty="0" smtClean="0"/>
              <a:t>Pradinis, pagrindinis, vidurinis ugdymas pirminis profesinis mokymas, neformalusis vaikų švietimas toje pačioje mokykloje tos pačios mokyklos mokiniams  (jei yra galimybė užtikrinti testavimo algoritmą)</a:t>
            </a:r>
          </a:p>
          <a:p>
            <a:pPr algn="ctr"/>
            <a:r>
              <a:rPr lang="lt-LT" sz="1600" dirty="0" smtClean="0"/>
              <a:t> </a:t>
            </a:r>
            <a:endParaRPr lang="lt-LT" sz="1600" dirty="0"/>
          </a:p>
        </p:txBody>
      </p:sp>
      <p:sp>
        <p:nvSpPr>
          <p:cNvPr id="9" name="Stačiakampis 8"/>
          <p:cNvSpPr/>
          <p:nvPr/>
        </p:nvSpPr>
        <p:spPr>
          <a:xfrm>
            <a:off x="285720" y="3643314"/>
            <a:ext cx="2214578" cy="257176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lt-LT" sz="1600" dirty="0" smtClean="0"/>
          </a:p>
          <a:p>
            <a:pPr algn="ctr"/>
            <a:r>
              <a:rPr lang="lt-LT" sz="1600" dirty="0" smtClean="0"/>
              <a:t>Izoliuojamas asmuo, kuriam patvirtinta COVID-19 liga (</a:t>
            </a:r>
            <a:r>
              <a:rPr lang="lt-LT" sz="1600" dirty="0" err="1" smtClean="0"/>
              <a:t>koronaviruso</a:t>
            </a:r>
            <a:r>
              <a:rPr lang="lt-LT" sz="1600" dirty="0" smtClean="0"/>
              <a:t> infekcija), asmenys, esantys teigiamame </a:t>
            </a:r>
            <a:r>
              <a:rPr lang="lt-LT" sz="1600" dirty="0" err="1" smtClean="0"/>
              <a:t>kaupinyje</a:t>
            </a:r>
            <a:r>
              <a:rPr lang="lt-LT" sz="1600" dirty="0" smtClean="0"/>
              <a:t> (iki individualaus PGR tyrimo atsakymo arba 10 d.)</a:t>
            </a:r>
          </a:p>
          <a:p>
            <a:pPr algn="ctr"/>
            <a:endParaRPr lang="lt-LT" sz="1600" dirty="0"/>
          </a:p>
        </p:txBody>
      </p:sp>
      <p:sp>
        <p:nvSpPr>
          <p:cNvPr id="10" name="Stačiakampis 9"/>
          <p:cNvSpPr/>
          <p:nvPr/>
        </p:nvSpPr>
        <p:spPr>
          <a:xfrm>
            <a:off x="2643174" y="3929066"/>
            <a:ext cx="4000528" cy="15716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lt-LT" sz="1600" b="1" dirty="0" smtClean="0">
              <a:solidFill>
                <a:schemeClr val="tx1"/>
              </a:solidFill>
            </a:endParaRPr>
          </a:p>
          <a:p>
            <a:r>
              <a:rPr lang="lt-LT" sz="1600" b="1" dirty="0" smtClean="0">
                <a:solidFill>
                  <a:schemeClr val="tx1"/>
                </a:solidFill>
              </a:rPr>
              <a:t>Personalas</a:t>
            </a:r>
            <a:r>
              <a:rPr lang="lt-LT" sz="1600" dirty="0" smtClean="0"/>
              <a:t>, kuris  buvo paskiepytas pagal pilną schemą ir </a:t>
            </a:r>
            <a:r>
              <a:rPr lang="lt-LT" sz="1600" b="1" dirty="0" smtClean="0">
                <a:solidFill>
                  <a:schemeClr val="tx1"/>
                </a:solidFill>
              </a:rPr>
              <a:t>praėjo daugiau kaip </a:t>
            </a:r>
            <a:r>
              <a:rPr lang="en-US" sz="1600" b="1" dirty="0" smtClean="0">
                <a:solidFill>
                  <a:schemeClr val="tx1"/>
                </a:solidFill>
              </a:rPr>
              <a:t>120 d</a:t>
            </a:r>
            <a:r>
              <a:rPr lang="lt-LT" sz="1600" b="1" dirty="0" smtClean="0">
                <a:solidFill>
                  <a:schemeClr val="tx1"/>
                </a:solidFill>
              </a:rPr>
              <a:t>. </a:t>
            </a:r>
            <a:r>
              <a:rPr lang="lt-LT" sz="1600" dirty="0" smtClean="0"/>
              <a:t>nuo paskutinės dozės ir asmuo neskiepytas sustiprinančiąja* doze – tokiems asmenims taikomas testavimas:</a:t>
            </a:r>
          </a:p>
          <a:p>
            <a:r>
              <a:rPr lang="lt-LT" sz="1400" b="1" dirty="0" smtClean="0">
                <a:solidFill>
                  <a:schemeClr val="tx1"/>
                </a:solidFill>
              </a:rPr>
              <a:t>GAT iškart + GAT po 48 / </a:t>
            </a:r>
            <a:r>
              <a:rPr lang="en-US" sz="1400" b="1" dirty="0" smtClean="0">
                <a:solidFill>
                  <a:schemeClr val="tx1"/>
                </a:solidFill>
              </a:rPr>
              <a:t>72 </a:t>
            </a:r>
            <a:r>
              <a:rPr lang="lt-LT" sz="1400" b="1" dirty="0" smtClean="0">
                <a:solidFill>
                  <a:schemeClr val="tx1"/>
                </a:solidFill>
              </a:rPr>
              <a:t> val. + GAT po 48 val.</a:t>
            </a:r>
            <a:endParaRPr lang="lt-LT" sz="1400" dirty="0" smtClean="0">
              <a:solidFill>
                <a:schemeClr val="tx1"/>
              </a:solidFill>
            </a:endParaRPr>
          </a:p>
          <a:p>
            <a:pPr algn="ctr"/>
            <a:endParaRPr lang="lt-LT" sz="1600" dirty="0"/>
          </a:p>
        </p:txBody>
      </p:sp>
      <p:sp>
        <p:nvSpPr>
          <p:cNvPr id="12" name="Stačiakampis 11"/>
          <p:cNvSpPr/>
          <p:nvPr/>
        </p:nvSpPr>
        <p:spPr>
          <a:xfrm>
            <a:off x="2643174" y="5572140"/>
            <a:ext cx="4000528" cy="64294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lt-LT" b="1" dirty="0" smtClean="0">
              <a:solidFill>
                <a:schemeClr val="accent6">
                  <a:lumMod val="75000"/>
                </a:schemeClr>
              </a:solidFill>
            </a:endParaRPr>
          </a:p>
          <a:p>
            <a:pPr algn="ctr"/>
            <a:r>
              <a:rPr lang="lt-LT" sz="1600" b="1" dirty="0" smtClean="0">
                <a:solidFill>
                  <a:schemeClr val="tx1"/>
                </a:solidFill>
              </a:rPr>
              <a:t>Kitam personalui </a:t>
            </a:r>
            <a:r>
              <a:rPr lang="lt-LT" sz="1600" dirty="0" smtClean="0"/>
              <a:t>taikoma izoliacija įprasta Taisyklėse nustatyta tvarka.</a:t>
            </a:r>
          </a:p>
          <a:p>
            <a:pPr algn="ctr"/>
            <a:endParaRPr lang="lt-LT" dirty="0"/>
          </a:p>
        </p:txBody>
      </p:sp>
      <p:sp>
        <p:nvSpPr>
          <p:cNvPr id="13" name="Stačiakampis 12"/>
          <p:cNvSpPr/>
          <p:nvPr/>
        </p:nvSpPr>
        <p:spPr>
          <a:xfrm>
            <a:off x="6858016" y="3929066"/>
            <a:ext cx="2071702" cy="228601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endParaRPr lang="lt-LT" sz="1600" b="1" dirty="0" smtClean="0">
              <a:solidFill>
                <a:schemeClr val="tx1"/>
              </a:solidFill>
            </a:endParaRPr>
          </a:p>
          <a:p>
            <a:r>
              <a:rPr lang="lt-LT" sz="1600" b="1" dirty="0" smtClean="0">
                <a:solidFill>
                  <a:schemeClr val="tx1"/>
                </a:solidFill>
              </a:rPr>
              <a:t>Nevakcinuoti ir nepersirgę ugdytiniai </a:t>
            </a:r>
            <a:r>
              <a:rPr lang="lt-LT" sz="1600" dirty="0" smtClean="0"/>
              <a:t>neizoliuojami, kurie testuojasi savikontrolės greitaisiais antigeno testais (GAT):</a:t>
            </a:r>
          </a:p>
          <a:p>
            <a:r>
              <a:rPr lang="lt-LT" sz="1400" b="1" dirty="0" smtClean="0"/>
              <a:t>GAT iškart + GAT po 48 / </a:t>
            </a:r>
            <a:r>
              <a:rPr lang="en-US" sz="1400" b="1" dirty="0" smtClean="0"/>
              <a:t>72 </a:t>
            </a:r>
            <a:r>
              <a:rPr lang="lt-LT" sz="1400" b="1" dirty="0" smtClean="0"/>
              <a:t> val. + GAT po 48 val.</a:t>
            </a:r>
            <a:endParaRPr lang="lt-LT" sz="1400" dirty="0" smtClean="0"/>
          </a:p>
          <a:p>
            <a:pPr algn="ctr"/>
            <a:endParaRPr lang="lt-LT" sz="1600" dirty="0"/>
          </a:p>
        </p:txBody>
      </p:sp>
      <p:cxnSp>
        <p:nvCxnSpPr>
          <p:cNvPr id="15" name="Tiesioji rodyklės jungtis 14"/>
          <p:cNvCxnSpPr/>
          <p:nvPr/>
        </p:nvCxnSpPr>
        <p:spPr>
          <a:xfrm rot="10800000" flipV="1">
            <a:off x="1428728" y="2928934"/>
            <a:ext cx="2500334"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Tiesioji rodyklės jungtis 18"/>
          <p:cNvCxnSpPr>
            <a:endCxn id="34" idx="0"/>
          </p:cNvCxnSpPr>
          <p:nvPr/>
        </p:nvCxnSpPr>
        <p:spPr>
          <a:xfrm>
            <a:off x="5572132" y="2928934"/>
            <a:ext cx="2321735" cy="7143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Stačiakampis 21"/>
          <p:cNvSpPr/>
          <p:nvPr/>
        </p:nvSpPr>
        <p:spPr>
          <a:xfrm>
            <a:off x="2857488" y="2500306"/>
            <a:ext cx="3714776" cy="42862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lt-LT" dirty="0" smtClean="0"/>
              <a:t>PRIVALOMA</a:t>
            </a:r>
            <a:endParaRPr lang="lt-LT" dirty="0"/>
          </a:p>
        </p:txBody>
      </p:sp>
      <p:sp>
        <p:nvSpPr>
          <p:cNvPr id="31" name="Stačiakampis 30"/>
          <p:cNvSpPr/>
          <p:nvPr/>
        </p:nvSpPr>
        <p:spPr>
          <a:xfrm>
            <a:off x="2643174" y="3643314"/>
            <a:ext cx="4000528" cy="2857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lt-LT" dirty="0" smtClean="0"/>
              <a:t>PERSONALUI</a:t>
            </a:r>
            <a:endParaRPr lang="lt-LT" dirty="0"/>
          </a:p>
        </p:txBody>
      </p:sp>
      <p:sp>
        <p:nvSpPr>
          <p:cNvPr id="34" name="Stačiakampis 33"/>
          <p:cNvSpPr/>
          <p:nvPr/>
        </p:nvSpPr>
        <p:spPr>
          <a:xfrm>
            <a:off x="6858016" y="3643314"/>
            <a:ext cx="2071702" cy="2857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UGDYTINIAMS</a:t>
            </a:r>
            <a:endParaRPr lang="lt-LT" dirty="0"/>
          </a:p>
        </p:txBody>
      </p:sp>
      <p:cxnSp>
        <p:nvCxnSpPr>
          <p:cNvPr id="39" name="Tiesioji rodyklės jungtis 38"/>
          <p:cNvCxnSpPr/>
          <p:nvPr/>
        </p:nvCxnSpPr>
        <p:spPr>
          <a:xfrm rot="5400000">
            <a:off x="4287042" y="3285330"/>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1"/>
          <p:cNvSpPr>
            <a:spLocks noGrp="1"/>
          </p:cNvSpPr>
          <p:nvPr>
            <p:ph type="title"/>
          </p:nvPr>
        </p:nvSpPr>
        <p:spPr>
          <a:xfrm>
            <a:off x="285720" y="142852"/>
            <a:ext cx="8643998" cy="928694"/>
          </a:xfrm>
        </p:spPr>
        <p:txBody>
          <a:bodyPr>
            <a:normAutofit/>
          </a:bodyPr>
          <a:lstStyle/>
          <a:p>
            <a:r>
              <a:rPr lang="lt-LT" sz="1800" b="1" cap="all" dirty="0">
                <a:solidFill>
                  <a:srgbClr val="0070C0"/>
                </a:solidFill>
                <a:latin typeface="Times New Roman" pitchFamily="18" charset="0"/>
                <a:cs typeface="Times New Roman" pitchFamily="18" charset="0"/>
              </a:rPr>
              <a:t>ASMENŲ, TURĖJUSIŲ SĄLYTĮ SU SERGANČIUOJU COVID-19 LIGA (KORONAVIRUSO INFEKCIJA) UGDYMO ĮSTAIGOJE,</a:t>
            </a:r>
            <a:r>
              <a:rPr lang="lt-LT" sz="1800" b="1" dirty="0">
                <a:solidFill>
                  <a:srgbClr val="0070C0"/>
                </a:solidFill>
                <a:latin typeface="Times New Roman" pitchFamily="18" charset="0"/>
                <a:cs typeface="Times New Roman" pitchFamily="18" charset="0"/>
              </a:rPr>
              <a:t> IZOLIACIJOS ALGORITMAS</a:t>
            </a:r>
            <a:endParaRPr lang="lt-LT" sz="1800" dirty="0">
              <a:solidFill>
                <a:srgbClr val="0070C0"/>
              </a:solidFill>
              <a:latin typeface="Times New Roman" pitchFamily="18" charset="0"/>
              <a:cs typeface="Times New Roman" pitchFamily="18" charset="0"/>
            </a:endParaRPr>
          </a:p>
        </p:txBody>
      </p:sp>
      <p:sp>
        <p:nvSpPr>
          <p:cNvPr id="5" name="Stačiakampis 4"/>
          <p:cNvSpPr/>
          <p:nvPr/>
        </p:nvSpPr>
        <p:spPr>
          <a:xfrm>
            <a:off x="1428728" y="1214422"/>
            <a:ext cx="657229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lt-LT" sz="1600" b="1" dirty="0" smtClean="0"/>
          </a:p>
          <a:p>
            <a:pPr algn="ctr"/>
            <a:r>
              <a:rPr lang="lt-LT" sz="1600" dirty="0" smtClean="0"/>
              <a:t>Pradinis, pagrindinis, vidurinis ugdymas pirminis profesinis mokymas, neformalusis vaikų švietimas toje pačioje mokykloje tos pačios mokyklos mokiniams  (jei yra galimybė užtikrinti testavimo algoritmą)</a:t>
            </a:r>
          </a:p>
          <a:p>
            <a:pPr algn="ctr"/>
            <a:r>
              <a:rPr lang="lt-LT" sz="1600" dirty="0" smtClean="0"/>
              <a:t> </a:t>
            </a:r>
            <a:endParaRPr lang="lt-LT" sz="1600" dirty="0"/>
          </a:p>
        </p:txBody>
      </p:sp>
      <p:sp>
        <p:nvSpPr>
          <p:cNvPr id="6" name="Stačiakampis 5"/>
          <p:cNvSpPr/>
          <p:nvPr/>
        </p:nvSpPr>
        <p:spPr>
          <a:xfrm>
            <a:off x="3214678" y="2500306"/>
            <a:ext cx="3071834" cy="42862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lt-LT" dirty="0" smtClean="0"/>
              <a:t>REKOMENDUOJAMA</a:t>
            </a:r>
            <a:endParaRPr lang="lt-LT" dirty="0"/>
          </a:p>
        </p:txBody>
      </p:sp>
      <p:sp>
        <p:nvSpPr>
          <p:cNvPr id="7" name="Stačiakampis 6"/>
          <p:cNvSpPr/>
          <p:nvPr/>
        </p:nvSpPr>
        <p:spPr>
          <a:xfrm>
            <a:off x="1785918" y="3500438"/>
            <a:ext cx="2714644" cy="2857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lt-LT" dirty="0" smtClean="0"/>
              <a:t>PERSONALUI</a:t>
            </a:r>
            <a:endParaRPr lang="lt-LT" dirty="0"/>
          </a:p>
        </p:txBody>
      </p:sp>
      <p:sp>
        <p:nvSpPr>
          <p:cNvPr id="8" name="Stačiakampis 7"/>
          <p:cNvSpPr/>
          <p:nvPr/>
        </p:nvSpPr>
        <p:spPr>
          <a:xfrm>
            <a:off x="4500562" y="3500438"/>
            <a:ext cx="2714644" cy="2857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dirty="0" smtClean="0"/>
              <a:t>UGDYTINIAMS</a:t>
            </a:r>
            <a:endParaRPr lang="lt-LT" dirty="0"/>
          </a:p>
        </p:txBody>
      </p:sp>
      <p:sp>
        <p:nvSpPr>
          <p:cNvPr id="9" name="Stačiakampis 8"/>
          <p:cNvSpPr/>
          <p:nvPr/>
        </p:nvSpPr>
        <p:spPr>
          <a:xfrm>
            <a:off x="1785918" y="3786190"/>
            <a:ext cx="5429288" cy="178595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endParaRPr lang="lt-LT" sz="1600" dirty="0" smtClean="0"/>
          </a:p>
          <a:p>
            <a:pPr algn="ctr"/>
            <a:r>
              <a:rPr lang="lt-LT" sz="1600" dirty="0" smtClean="0"/>
              <a:t>Personalui, kuriam izoliacija netaikoma ir visiems ugdytiniams rekomenduojama testuotis pagal testavimo algoritmą:</a:t>
            </a:r>
            <a:r>
              <a:rPr lang="lt-LT" sz="1600" b="1" dirty="0" smtClean="0"/>
              <a:t> </a:t>
            </a:r>
            <a:endParaRPr lang="lt-LT" sz="1600" dirty="0" smtClean="0"/>
          </a:p>
          <a:p>
            <a:pPr algn="ctr"/>
            <a:r>
              <a:rPr lang="lt-LT" sz="1600" b="1" dirty="0" smtClean="0"/>
              <a:t>GAT iškart + GAT po 48 / </a:t>
            </a:r>
            <a:r>
              <a:rPr lang="en-US" sz="1600" b="1" dirty="0" smtClean="0"/>
              <a:t>72 </a:t>
            </a:r>
            <a:r>
              <a:rPr lang="lt-LT" sz="1600" b="1" dirty="0" smtClean="0"/>
              <a:t> val. + GAT po 48 val.</a:t>
            </a:r>
            <a:endParaRPr lang="lt-LT" sz="1600" dirty="0" smtClean="0"/>
          </a:p>
          <a:p>
            <a:pPr algn="ctr"/>
            <a:r>
              <a:rPr lang="lt-LT" sz="1600" i="1" dirty="0" smtClean="0">
                <a:solidFill>
                  <a:schemeClr val="accent6">
                    <a:lumMod val="75000"/>
                  </a:schemeClr>
                </a:solidFill>
              </a:rPr>
              <a:t>(išskyrus persirgusius darbuotojus ir ugdytinius, kuriems mažiau nei prieš 90 dienų liga diagnozuota atlikus PGR ar antigeno testą)</a:t>
            </a:r>
            <a:endParaRPr lang="lt-LT" sz="1600" dirty="0" smtClean="0">
              <a:solidFill>
                <a:schemeClr val="accent6">
                  <a:lumMod val="75000"/>
                </a:schemeClr>
              </a:solidFill>
            </a:endParaRPr>
          </a:p>
          <a:p>
            <a:endParaRPr lang="lt-LT" sz="1600" dirty="0" smtClean="0"/>
          </a:p>
        </p:txBody>
      </p:sp>
      <p:cxnSp>
        <p:nvCxnSpPr>
          <p:cNvPr id="14" name="Tiesioji rodyklės jungtis 13"/>
          <p:cNvCxnSpPr>
            <a:endCxn id="7" idx="0"/>
          </p:cNvCxnSpPr>
          <p:nvPr/>
        </p:nvCxnSpPr>
        <p:spPr>
          <a:xfrm rot="10800000" flipV="1">
            <a:off x="3143240" y="2928934"/>
            <a:ext cx="714394"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Tiesioji rodyklės jungtis 15"/>
          <p:cNvCxnSpPr>
            <a:endCxn id="8" idx="0"/>
          </p:cNvCxnSpPr>
          <p:nvPr/>
        </p:nvCxnSpPr>
        <p:spPr>
          <a:xfrm rot="16200000" flipH="1">
            <a:off x="5357819" y="3000373"/>
            <a:ext cx="571502"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1"/>
          <p:cNvSpPr>
            <a:spLocks noGrp="1"/>
          </p:cNvSpPr>
          <p:nvPr>
            <p:ph type="title"/>
          </p:nvPr>
        </p:nvSpPr>
        <p:spPr>
          <a:xfrm>
            <a:off x="285720" y="142852"/>
            <a:ext cx="8643998" cy="928694"/>
          </a:xfrm>
        </p:spPr>
        <p:txBody>
          <a:bodyPr>
            <a:normAutofit/>
          </a:bodyPr>
          <a:lstStyle/>
          <a:p>
            <a:r>
              <a:rPr lang="lt-LT" sz="1800" b="1" cap="all" dirty="0">
                <a:latin typeface="Times New Roman" pitchFamily="18" charset="0"/>
                <a:cs typeface="Times New Roman" pitchFamily="18" charset="0"/>
              </a:rPr>
              <a:t>ASMENŲ, TURĖJUSIŲ SĄLYTĮ SU SERGANČIUOJU COVID-19 LIGA (KORONAVIRUSO INFEKCIJA) UGDYMO ĮSTAIGOJE,</a:t>
            </a:r>
            <a:r>
              <a:rPr lang="lt-LT" sz="1800" b="1" dirty="0">
                <a:latin typeface="Times New Roman" pitchFamily="18" charset="0"/>
                <a:cs typeface="Times New Roman" pitchFamily="18" charset="0"/>
              </a:rPr>
              <a:t> IZOLIACIJOS ALGORITMAS</a:t>
            </a:r>
            <a:endParaRPr lang="lt-LT" sz="1800" dirty="0">
              <a:latin typeface="Times New Roman" pitchFamily="18" charset="0"/>
              <a:cs typeface="Times New Roman" pitchFamily="18" charset="0"/>
            </a:endParaRPr>
          </a:p>
        </p:txBody>
      </p:sp>
      <p:sp>
        <p:nvSpPr>
          <p:cNvPr id="5" name="Stačiakampis 4"/>
          <p:cNvSpPr/>
          <p:nvPr/>
        </p:nvSpPr>
        <p:spPr>
          <a:xfrm>
            <a:off x="1500166" y="1500174"/>
            <a:ext cx="6572296" cy="5715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t-LT" sz="1600" dirty="0" smtClean="0"/>
              <a:t>Neformalusis vaikų švietimas ir formalųjį švietimą papildantis ugdymas, vykdomas ne bendrąjį ugdymą teikiančiose mokyklose </a:t>
            </a:r>
            <a:endParaRPr lang="lt-LT" sz="1600" dirty="0"/>
          </a:p>
        </p:txBody>
      </p:sp>
      <p:sp>
        <p:nvSpPr>
          <p:cNvPr id="8" name="Stačiakampis 7"/>
          <p:cNvSpPr/>
          <p:nvPr/>
        </p:nvSpPr>
        <p:spPr>
          <a:xfrm>
            <a:off x="5143504" y="2571744"/>
            <a:ext cx="2643206" cy="214314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lt-LT" dirty="0" smtClean="0"/>
              <a:t>Visiems kitiems taikoma izoliacija Taisyklėse nustatyta įprasta tvarka.</a:t>
            </a:r>
            <a:endParaRPr lang="lt-LT" dirty="0"/>
          </a:p>
        </p:txBody>
      </p:sp>
      <p:sp>
        <p:nvSpPr>
          <p:cNvPr id="9" name="Stačiakampis 8"/>
          <p:cNvSpPr/>
          <p:nvPr/>
        </p:nvSpPr>
        <p:spPr>
          <a:xfrm>
            <a:off x="1500166" y="2571744"/>
            <a:ext cx="2643206" cy="214314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lt-LT" dirty="0" smtClean="0"/>
              <a:t>Izoliuojamas asmuo, kuriam patvirtinta COVID-19 liga (</a:t>
            </a:r>
            <a:r>
              <a:rPr lang="lt-LT" dirty="0" err="1" smtClean="0"/>
              <a:t>koronaviruso</a:t>
            </a:r>
            <a:r>
              <a:rPr lang="lt-LT" dirty="0" smtClean="0"/>
              <a:t> infekcija); </a:t>
            </a:r>
          </a:p>
        </p:txBody>
      </p:sp>
      <p:cxnSp>
        <p:nvCxnSpPr>
          <p:cNvPr id="11" name="Tiesioji rodyklės jungtis 10"/>
          <p:cNvCxnSpPr>
            <a:endCxn id="9" idx="0"/>
          </p:cNvCxnSpPr>
          <p:nvPr/>
        </p:nvCxnSpPr>
        <p:spPr>
          <a:xfrm rot="10800000" flipV="1">
            <a:off x="2821770" y="2071678"/>
            <a:ext cx="1250165"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Tiesioji rodyklės jungtis 12"/>
          <p:cNvCxnSpPr>
            <a:endCxn id="8" idx="0"/>
          </p:cNvCxnSpPr>
          <p:nvPr/>
        </p:nvCxnSpPr>
        <p:spPr>
          <a:xfrm>
            <a:off x="5357818" y="2071678"/>
            <a:ext cx="1107289"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3"/>
          <p:cNvSpPr>
            <a:spLocks noGrp="1"/>
          </p:cNvSpPr>
          <p:nvPr>
            <p:ph type="ctrTitle"/>
          </p:nvPr>
        </p:nvSpPr>
        <p:spPr>
          <a:xfrm>
            <a:off x="428596" y="1857364"/>
            <a:ext cx="8286808" cy="1470025"/>
          </a:xfrm>
        </p:spPr>
        <p:txBody>
          <a:bodyPr>
            <a:noAutofit/>
          </a:bodyPr>
          <a:lstStyle/>
          <a:p>
            <a:r>
              <a:rPr lang="lt-LT" sz="4000" dirty="0" smtClean="0"/>
              <a:t>Dėl pavedimo organizuoti, koordinuoti ir vykdyti testavimą ugdymo įstaigose</a:t>
            </a:r>
            <a:br>
              <a:rPr lang="lt-LT" sz="4000" dirty="0" smtClean="0"/>
            </a:br>
            <a:r>
              <a:rPr lang="lt-LT" sz="2800" dirty="0" smtClean="0"/>
              <a:t>nuo 2021-11-18</a:t>
            </a:r>
            <a:endParaRPr lang="lt-LT" sz="2800" dirty="0"/>
          </a:p>
        </p:txBody>
      </p:sp>
      <p:sp>
        <p:nvSpPr>
          <p:cNvPr id="5" name="Paantraštė 4"/>
          <p:cNvSpPr>
            <a:spLocks noGrp="1"/>
          </p:cNvSpPr>
          <p:nvPr>
            <p:ph type="subTitle" idx="1"/>
          </p:nvPr>
        </p:nvSpPr>
        <p:spPr>
          <a:xfrm>
            <a:off x="1428728" y="4143380"/>
            <a:ext cx="6400800" cy="2071702"/>
          </a:xfrm>
        </p:spPr>
        <p:txBody>
          <a:bodyPr>
            <a:normAutofit fontScale="40000" lnSpcReduction="20000"/>
          </a:bodyPr>
          <a:lstStyle/>
          <a:p>
            <a:r>
              <a:rPr lang="lt-LT" b="1" dirty="0" smtClean="0"/>
              <a:t>LIETUVOS RESPUBLIKOS SVEIKATOS APSAUGOS MINISTRAS</a:t>
            </a:r>
            <a:endParaRPr lang="lt-LT" dirty="0" smtClean="0"/>
          </a:p>
          <a:p>
            <a:r>
              <a:rPr lang="lt-LT" b="1" dirty="0" smtClean="0"/>
              <a:t>VALSTYBĖS LYGIO EKSTREMALIOSIOS SITUACIJOS VALSTYBĖS</a:t>
            </a:r>
            <a:endParaRPr lang="lt-LT" dirty="0" smtClean="0"/>
          </a:p>
          <a:p>
            <a:r>
              <a:rPr lang="lt-LT" b="1" dirty="0" smtClean="0"/>
              <a:t>OPERACIJŲ VADOVAS</a:t>
            </a:r>
            <a:endParaRPr lang="lt-LT" dirty="0" smtClean="0"/>
          </a:p>
          <a:p>
            <a:r>
              <a:rPr lang="lt-LT" b="1" dirty="0" smtClean="0"/>
              <a:t> </a:t>
            </a:r>
            <a:endParaRPr lang="lt-LT" dirty="0" smtClean="0"/>
          </a:p>
          <a:p>
            <a:r>
              <a:rPr lang="lt-LT" b="1" dirty="0" smtClean="0"/>
              <a:t>SPRENDIMAS</a:t>
            </a:r>
            <a:endParaRPr lang="lt-LT" dirty="0" smtClean="0"/>
          </a:p>
          <a:p>
            <a:r>
              <a:rPr lang="lt-LT" b="1" dirty="0" smtClean="0"/>
              <a:t>DĖL PAVEDIMO ORGANIZUOTI, KOORDINUOTI IR VYKDYTI TESTAVIMĄ UGDYMO ĮSTAIGOSE</a:t>
            </a:r>
            <a:endParaRPr lang="lt-LT" dirty="0" smtClean="0"/>
          </a:p>
          <a:p>
            <a:r>
              <a:rPr lang="lt-LT" dirty="0" smtClean="0"/>
              <a:t> </a:t>
            </a:r>
          </a:p>
          <a:p>
            <a:r>
              <a:rPr lang="lt-LT" dirty="0" smtClean="0"/>
              <a:t>2021 m. rugpjūčio 24 d. Nr. V-1927</a:t>
            </a:r>
          </a:p>
          <a:p>
            <a:r>
              <a:rPr lang="lt-LT" dirty="0" smtClean="0"/>
              <a:t>Vilnius</a:t>
            </a:r>
          </a:p>
          <a:p>
            <a:r>
              <a:rPr lang="lt-LT" dirty="0" smtClean="0"/>
              <a:t> </a:t>
            </a:r>
            <a:r>
              <a:rPr lang="lt-LT" dirty="0" smtClean="0">
                <a:hlinkClick r:id="rId2"/>
              </a:rPr>
              <a:t>https://</a:t>
            </a:r>
            <a:r>
              <a:rPr lang="lt-LT" dirty="0" smtClean="0">
                <a:hlinkClick r:id="rId2"/>
              </a:rPr>
              <a:t>e-seimas.lrs.lt/portal/legalAct/lt/TAD/4bf85984051211ecb4af84e751d2e0c9/asr</a:t>
            </a:r>
            <a:r>
              <a:rPr lang="lt-LT" dirty="0" smtClean="0"/>
              <a:t> </a:t>
            </a:r>
            <a:endParaRPr lang="lt-LT" dirty="0" smtClean="0"/>
          </a:p>
          <a:p>
            <a:endParaRPr lang="lt-LT" dirty="0"/>
          </a:p>
        </p:txBody>
      </p:sp>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TotalTime>
  <Words>1325</Words>
  <Application>Microsoft Office PowerPoint</Application>
  <PresentationFormat>Demonstracija ekrane (4:3)</PresentationFormat>
  <Paragraphs>175</Paragraphs>
  <Slides>21</Slides>
  <Notes>0</Notes>
  <HiddenSlides>0</HiddenSlides>
  <MMClips>0</MMClips>
  <ScaleCrop>false</ScaleCrop>
  <HeadingPairs>
    <vt:vector size="4" baseType="variant">
      <vt:variant>
        <vt:lpstr>Tema</vt:lpstr>
      </vt:variant>
      <vt:variant>
        <vt:i4>1</vt:i4>
      </vt:variant>
      <vt:variant>
        <vt:lpstr>Skaidrių pavadinimai</vt:lpstr>
      </vt:variant>
      <vt:variant>
        <vt:i4>21</vt:i4>
      </vt:variant>
    </vt:vector>
  </HeadingPairs>
  <TitlesOfParts>
    <vt:vector size="22" baseType="lpstr">
      <vt:lpstr>Office tema</vt:lpstr>
      <vt:lpstr>Izoliacijos taisyklių pakeitimai (nuo 2021-11-17)</vt:lpstr>
      <vt:lpstr>GALIMAI IMUNITETĄ COVID-19 TURINČIŲ ASMENŲ IZOLIACIJOS ALGORITMAS </vt:lpstr>
      <vt:lpstr>GALIMAI IMUNITETĄ COVID-19 TURINČIŲ ASMENŲ IZOLIACIJOS ALGORITMAS </vt:lpstr>
      <vt:lpstr>GALIMAI IMUNITETĄ COVID-19 TURINČIŲ ASMENŲ IZOLIACIJOS ALGORITMAS </vt:lpstr>
      <vt:lpstr>ASMENŲ, TURĖJUSIŲ SĄLYTĮ SU SERGANČIUOJU COVID-19 LIGA (KORONAVIRUSO INFEKCIJA) UGDYMO ĮSTAIGOJE, IZOLIACIJOS ALGORITMAS</vt:lpstr>
      <vt:lpstr>ASMENŲ, TURĖJUSIŲ SĄLYTĮ SU SERGANČIUOJU COVID-19 LIGA (KORONAVIRUSO INFEKCIJA) UGDYMO ĮSTAIGOJE, IZOLIACIJOS ALGORITMAS</vt:lpstr>
      <vt:lpstr>ASMENŲ, TURĖJUSIŲ SĄLYTĮ SU SERGANČIUOJU COVID-19 LIGA (KORONAVIRUSO INFEKCIJA) UGDYMO ĮSTAIGOJE, IZOLIACIJOS ALGORITMAS</vt:lpstr>
      <vt:lpstr>ASMENŲ, TURĖJUSIŲ SĄLYTĮ SU SERGANČIUOJU COVID-19 LIGA (KORONAVIRUSO INFEKCIJA) UGDYMO ĮSTAIGOJE, IZOLIACIJOS ALGORITMAS</vt:lpstr>
      <vt:lpstr>Dėl pavedimo organizuoti, koordinuoti ir vykdyti testavimą ugdymo įstaigose nuo 2021-11-18</vt:lpstr>
      <vt:lpstr>Testavimą greitaisiais antigeno testais atlikti šiais etapais:</vt:lpstr>
      <vt:lpstr>Dėl infekcijų plitimą ribojančio režimo nustatymo nuo 2021-11-18 </vt:lpstr>
      <vt:lpstr> PRIEŠMOKYKLINIO IR BENDROJO UGDYMO programas įgyvendinančioms ugdymo įstaigoms rekomenduojama skelbti  IPR režimą 7 – 14 dienų laikotarpiui </vt:lpstr>
      <vt:lpstr> PRIEŠMOKYKLINIO IR BENDROJO UGDYMO programas įgyvendinančioms ugdymo įstaigoms rekomenduojama skelbti  IIR režimą 7 – 14 dienų laikotarpiui </vt:lpstr>
      <vt:lpstr> PRIEŠMOKYKLINIO IR BENDROJO UGDYMO programas įgyvendinančioms ugdymo įstaigoms rekomenduojama skelbti  IIR režimą 7 – 14 dienų laikotarpiui </vt:lpstr>
      <vt:lpstr>GP reikalavimų pakeitimai nuo 2021-12-01</vt:lpstr>
      <vt:lpstr>Skaidrė 16</vt:lpstr>
      <vt:lpstr>Skaidrė 17</vt:lpstr>
      <vt:lpstr>Dėl periodinio testavimosi darbuotojams</vt:lpstr>
      <vt:lpstr>GP reikalavimų pakeitimai nuo 2021-12-28</vt:lpstr>
      <vt:lpstr>Asmenys, atitinkantys GP reikalavimus: nuo 2021-12-28</vt:lpstr>
      <vt:lpstr>Asmenys, atitinkantys GP reikalavimus: nuo 2021-12-28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Skaidrė 1</dc:title>
  <dc:creator>Vartotoja</dc:creator>
  <cp:lastModifiedBy>Vartotoja</cp:lastModifiedBy>
  <cp:revision>55</cp:revision>
  <dcterms:created xsi:type="dcterms:W3CDTF">2021-11-23T13:11:06Z</dcterms:created>
  <dcterms:modified xsi:type="dcterms:W3CDTF">2021-11-25T06:30:10Z</dcterms:modified>
</cp:coreProperties>
</file>