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1"/>
  </p:notesMasterIdLst>
  <p:sldIdLst>
    <p:sldId id="329" r:id="rId2"/>
    <p:sldId id="330" r:id="rId3"/>
    <p:sldId id="256" r:id="rId4"/>
    <p:sldId id="331" r:id="rId5"/>
    <p:sldId id="33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35" r:id="rId27"/>
    <p:sldId id="336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37" r:id="rId52"/>
    <p:sldId id="338" r:id="rId53"/>
    <p:sldId id="339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40" r:id="rId78"/>
    <p:sldId id="341" r:id="rId79"/>
    <p:sldId id="342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ic9JJai6ypM3V4pZu2P6Z9l5TA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6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3B336BE-3C98-1DD4-CADC-CAD394A1C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>
            <a:extLst>
              <a:ext uri="{FF2B5EF4-FFF2-40B4-BE49-F238E27FC236}">
                <a16:creationId xmlns:a16="http://schemas.microsoft.com/office/drawing/2014/main" id="{D157D029-87E2-C21F-AE44-7009EC99C5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>
            <a:extLst>
              <a:ext uri="{FF2B5EF4-FFF2-40B4-BE49-F238E27FC236}">
                <a16:creationId xmlns:a16="http://schemas.microsoft.com/office/drawing/2014/main" id="{D983EA45-8192-1C8D-D3B0-F0C22796A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1436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E84B56B3-7BD3-1F6E-83FD-4BA16B657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>
            <a:extLst>
              <a:ext uri="{FF2B5EF4-FFF2-40B4-BE49-F238E27FC236}">
                <a16:creationId xmlns:a16="http://schemas.microsoft.com/office/drawing/2014/main" id="{A2F8A96E-4BC7-026C-DB26-959CF26440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:notes">
            <a:extLst>
              <a:ext uri="{FF2B5EF4-FFF2-40B4-BE49-F238E27FC236}">
                <a16:creationId xmlns:a16="http://schemas.microsoft.com/office/drawing/2014/main" id="{307D9DA1-A943-1295-8839-0B30BC9C77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9310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3F628782-6B8E-5818-9E91-300BF8338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>
            <a:extLst>
              <a:ext uri="{FF2B5EF4-FFF2-40B4-BE49-F238E27FC236}">
                <a16:creationId xmlns:a16="http://schemas.microsoft.com/office/drawing/2014/main" id="{87762F39-B572-47E4-05DA-961545CCB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:notes">
            <a:extLst>
              <a:ext uri="{FF2B5EF4-FFF2-40B4-BE49-F238E27FC236}">
                <a16:creationId xmlns:a16="http://schemas.microsoft.com/office/drawing/2014/main" id="{4524F557-887C-F947-F6C3-B116376A2E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7086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7126FA1-937E-E672-14B7-AF9FB6AF9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>
            <a:extLst>
              <a:ext uri="{FF2B5EF4-FFF2-40B4-BE49-F238E27FC236}">
                <a16:creationId xmlns:a16="http://schemas.microsoft.com/office/drawing/2014/main" id="{F50EB24B-3522-C4C6-FBC1-B66B43FF73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>
            <a:extLst>
              <a:ext uri="{FF2B5EF4-FFF2-40B4-BE49-F238E27FC236}">
                <a16:creationId xmlns:a16="http://schemas.microsoft.com/office/drawing/2014/main" id="{2071AAB7-53D1-BCCA-B83F-E87EA3E87E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3049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F8B082EB-C5F1-ED06-122C-D785A16A0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>
            <a:extLst>
              <a:ext uri="{FF2B5EF4-FFF2-40B4-BE49-F238E27FC236}">
                <a16:creationId xmlns:a16="http://schemas.microsoft.com/office/drawing/2014/main" id="{CDAB17CF-EA46-389F-CCAA-F38E306F32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:notes">
            <a:extLst>
              <a:ext uri="{FF2B5EF4-FFF2-40B4-BE49-F238E27FC236}">
                <a16:creationId xmlns:a16="http://schemas.microsoft.com/office/drawing/2014/main" id="{915D593B-50AF-9B33-6A26-91BB024417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04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323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06165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3202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6404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0581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59214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74054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41891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364578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1_Pavadinimas ir turiny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88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85543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959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64816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21991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164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519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77306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97647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20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1521804" y="1181038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1646"/>
              </a:buClr>
              <a:buSzPct val="100000"/>
              <a:buFont typeface="Gill Sans"/>
              <a:buNone/>
            </a:pPr>
            <a:r>
              <a:rPr lang="lt-LT" b="1">
                <a:solidFill>
                  <a:srgbClr val="7C1646"/>
                </a:solidFill>
              </a:rPr>
              <a:t>JONAVOS JERONIMO RALIO GIMNAZIJA</a:t>
            </a:r>
            <a:endParaRPr b="1">
              <a:solidFill>
                <a:srgbClr val="7C1646"/>
              </a:solidFill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1814035" y="3770020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lt-LT" sz="36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2025</a:t>
            </a:r>
            <a:r>
              <a:rPr lang="lt-LT" sz="3600" b="1" dirty="0">
                <a:solidFill>
                  <a:schemeClr val="dk1"/>
                </a:solidFill>
              </a:rPr>
              <a:t> M. ĮSIVERTINIMO IR PAŽANGOS </a:t>
            </a:r>
            <a:r>
              <a:rPr lang="lt-LT" sz="3600" b="1" dirty="0"/>
              <a:t>ATASKAITA</a:t>
            </a:r>
            <a:endParaRPr sz="3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5. Mokykloje paklausia mūsų nuomonės apie tai, ką mes norėtume pakeisti mokyklos veikloje</a:t>
            </a:r>
            <a:br>
              <a:rPr lang="lt-LT" b="1" dirty="0"/>
            </a:br>
            <a:endParaRPr dirty="0"/>
          </a:p>
        </p:txBody>
      </p:sp>
      <p:pic>
        <p:nvPicPr>
          <p:cNvPr id="114" name="Google Shape;11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6. Mūsų mokykloje šalia tradicijų vis atsiranda naujų veiklų, įdomesnių pamokų</a:t>
            </a:r>
            <a:br>
              <a:rPr lang="lt-LT" b="1" dirty="0"/>
            </a:br>
            <a:endParaRPr dirty="0"/>
          </a:p>
        </p:txBody>
      </p:sp>
      <p:pic>
        <p:nvPicPr>
          <p:cNvPr id="120" name="Google Shape;12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7. Esu skatinamas rodyti iniciatyvą, diskutuoti, mąstyti ir kūrybiškai veikti.</a:t>
            </a:r>
            <a:br>
              <a:rPr lang="lt-LT" b="1"/>
            </a:br>
            <a:endParaRPr/>
          </a:p>
        </p:txBody>
      </p:sp>
      <p:pic>
        <p:nvPicPr>
          <p:cNvPr id="126" name="Google Shape;126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/>
              <a:t>8. Aš pasitikiu savo mokyklos vadovais</a:t>
            </a:r>
            <a:br>
              <a:rPr lang="lt-LT" b="1"/>
            </a:br>
            <a:endParaRPr/>
          </a:p>
        </p:txBody>
      </p:sp>
      <p:pic>
        <p:nvPicPr>
          <p:cNvPr id="132" name="Google Shape;132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9. Priimant sprendimus mokykloje gerbiama kiekvieno nuomonė</a:t>
            </a:r>
            <a:br>
              <a:rPr lang="lt-LT" b="1"/>
            </a:br>
            <a:endParaRPr/>
          </a:p>
        </p:txBody>
      </p:sp>
      <p:pic>
        <p:nvPicPr>
          <p:cNvPr id="138" name="Google Shape;138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06733" y="1431805"/>
            <a:ext cx="11890636" cy="5174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10. Mūsų mokyklos mokytojai bendradarbiauja, dirba kartu tam, kad mes pasiektume kuo geresnių rezultatų</a:t>
            </a:r>
            <a:br>
              <a:rPr lang="lt-LT" b="1" dirty="0"/>
            </a:br>
            <a:endParaRPr dirty="0"/>
          </a:p>
        </p:txBody>
      </p:sp>
      <p:pic>
        <p:nvPicPr>
          <p:cNvPr id="144" name="Google Shape;144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671223" y="3412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11. Pastebiu, kad mokytojai mokosi vieni iš kitų</a:t>
            </a:r>
            <a:br>
              <a:rPr lang="lt-LT" b="1" dirty="0"/>
            </a:br>
            <a:endParaRPr dirty="0"/>
          </a:p>
        </p:txBody>
      </p:sp>
      <p:pic>
        <p:nvPicPr>
          <p:cNvPr id="150" name="Google Shape;150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755374" y="1019734"/>
            <a:ext cx="13415846" cy="583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12. Tėvai žino apie mano mokymosi pasiekimus, aptaria juos su mokytojais</a:t>
            </a:r>
            <a:br>
              <a:rPr lang="lt-LT" b="1" dirty="0"/>
            </a:br>
            <a:endParaRPr dirty="0"/>
          </a:p>
        </p:txBody>
      </p:sp>
      <p:pic>
        <p:nvPicPr>
          <p:cNvPr id="156" name="Google Shape;156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13. Mano tėvai aktyviai dalyvauja renginiuose, bendruose susitikimuose su mokytojais, </a:t>
            </a:r>
            <a:r>
              <a:rPr lang="lt-LT" b="1" dirty="0" err="1"/>
              <a:t>pamo</a:t>
            </a:r>
            <a:br>
              <a:rPr lang="lt-LT" b="1" dirty="0"/>
            </a:br>
            <a:endParaRPr dirty="0"/>
          </a:p>
        </p:txBody>
      </p:sp>
      <p:pic>
        <p:nvPicPr>
          <p:cNvPr id="162" name="Google Shape;162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14. Mes turime bendrų veiklų, renginių su kitų mokyklų mokiniais</a:t>
            </a:r>
            <a:br>
              <a:rPr lang="lt-LT" b="1" dirty="0"/>
            </a:br>
            <a:endParaRPr dirty="0"/>
          </a:p>
        </p:txBody>
      </p:sp>
      <p:pic>
        <p:nvPicPr>
          <p:cNvPr id="168" name="Google Shape;16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43123" y="1286172"/>
            <a:ext cx="12337674" cy="536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2202022" y="2036190"/>
            <a:ext cx="7213382" cy="512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lt-LT" sz="3600"/>
              <a:t>      </a:t>
            </a:r>
            <a:r>
              <a:rPr lang="lt-LT" sz="3600" b="1"/>
              <a:t>Įsivertinimas atliktas  pagal kokybės įsivertinimo metodiką, kuria remiasi  mokyklos, naudojančios bendrojo ugdymo programas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15. Veiklos su kitų mokyklų mokiniais man yra įdomios ir naudingos</a:t>
            </a:r>
            <a:br>
              <a:rPr lang="lt-LT" b="1" dirty="0"/>
            </a:br>
            <a:endParaRPr dirty="0"/>
          </a:p>
        </p:txBody>
      </p:sp>
      <p:pic>
        <p:nvPicPr>
          <p:cNvPr id="174" name="Google Shape;174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16. Mūsų mokytojų vedamos pamokos įdomios, šiuolaikiškos</a:t>
            </a:r>
            <a:br>
              <a:rPr lang="lt-LT" b="1"/>
            </a:br>
            <a:endParaRPr/>
          </a:p>
        </p:txBody>
      </p:sp>
      <p:pic>
        <p:nvPicPr>
          <p:cNvPr id="180" name="Google Shape;18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7221" y="1403820"/>
            <a:ext cx="11884616" cy="517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17. Mūsų mokyklos mokytojai stengiasi kuo geriau vesti pamokas</a:t>
            </a:r>
            <a:br>
              <a:rPr lang="lt-LT" b="1"/>
            </a:br>
            <a:endParaRPr/>
          </a:p>
        </p:txBody>
      </p:sp>
      <p:pic>
        <p:nvPicPr>
          <p:cNvPr id="186" name="Google Shape;18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9026" y="1273139"/>
            <a:ext cx="12257996" cy="533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18. Mūsų mokyklos mokytojai nuolat mokosi, tobulėja</a:t>
            </a:r>
            <a:br>
              <a:rPr lang="lt-LT" b="1"/>
            </a:br>
            <a:endParaRPr/>
          </a:p>
        </p:txBody>
      </p:sp>
      <p:pic>
        <p:nvPicPr>
          <p:cNvPr id="192" name="Google Shape;192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19. kokias tris savybes, JŪSŲ NUOMONE,  priskirtumėt lyderiui?</a:t>
            </a:r>
            <a:br>
              <a:rPr lang="lt-LT" b="1" dirty="0"/>
            </a:br>
            <a:endParaRPr dirty="0"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Supratingumą, patirtį, drąsą (gebėjimas atsiprašyti už klaidas ir priimti atsakomybę)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 err="1"/>
              <a:t>CharizmatiškUMas</a:t>
            </a:r>
            <a:r>
              <a:rPr lang="lt-LT" dirty="0"/>
              <a:t>, kantrybė, noras pasiekti ir įvykdyti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Atsižvelgiantis į visus, motyvuojantis, atsakingas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Darbštus, bendraujantis, sąžiningas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Lankstus, atsakingas, ryžtingas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Supratingas, drąsus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Drąsus, valingas, išmintingas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body" idx="1"/>
          </p:nvPr>
        </p:nvSpPr>
        <p:spPr>
          <a:xfrm>
            <a:off x="838200" y="22342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t-LT" dirty="0"/>
              <a:t>Bendradarbiaujantis,  nuoseklus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t-LT" dirty="0"/>
              <a:t>Atsakingas,  empatiškas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t-LT" dirty="0"/>
              <a:t>Dominuojantis, vadovaujantis, protingas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lt-LT" dirty="0"/>
              <a:t>. Atsakingas, demokratiškas,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t-LT" dirty="0"/>
              <a:t>Gebantis motyvuoti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t-LT" dirty="0"/>
              <a:t>Pastabus, atkaklus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t-LT" dirty="0"/>
              <a:t>Drąsus, ryžtingas, pasitikintis savimi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t-LT" dirty="0"/>
              <a:t>Išklausantis, atsakingas, atviras naujovėms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FBA4C-C339-EE30-334E-2721087BF55D}"/>
              </a:ext>
            </a:extLst>
          </p:cNvPr>
          <p:cNvSpPr txBox="1"/>
          <p:nvPr/>
        </p:nvSpPr>
        <p:spPr>
          <a:xfrm>
            <a:off x="1337187" y="272443"/>
            <a:ext cx="854423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t-LT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19. </a:t>
            </a:r>
            <a:r>
              <a:rPr kumimoji="0" lang="lt-LT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kokias tris savybes, JŪSŲ NUOMONE,  priskirtumėt lyderiui?</a:t>
            </a:r>
            <a:br>
              <a:rPr kumimoji="0" lang="lt-LT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441489" y="339895"/>
            <a:ext cx="1078486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lt-LT" b="1"/>
              <a:t>STIPRIOSIOS PUSĖS</a:t>
            </a:r>
            <a:endParaRPr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A3C33-E3F0-F7EA-FD87-BC1DE4382596}"/>
              </a:ext>
            </a:extLst>
          </p:cNvPr>
          <p:cNvSpPr txBox="1"/>
          <p:nvPr/>
        </p:nvSpPr>
        <p:spPr>
          <a:xfrm>
            <a:off x="819469" y="1443841"/>
            <a:ext cx="101665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>
                <a:solidFill>
                  <a:srgbClr val="44444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Mokiniai žino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kokia yra mokyklos ateities svajonė (vizija).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Mokiniams užtenka mokykloje esančių mokymosi priemonių, technologijų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Mokinių nuomone, 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mokytojai bendradarbiauja, dirba kartu tam, kad </a:t>
            </a:r>
            <a:r>
              <a:rPr lang="lt-LT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jie 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pasiektų kuo geresnių rezultatų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Mokiniai mano, kad tėvai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žino apie mokymosi pasiekimus, aptaria juos su mokytojais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Mokiniams patinka 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bendros veiklos, renginiai su kitų mokyklų mokiniais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486777" y="356580"/>
            <a:ext cx="1078486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lt-LT" b="1" dirty="0"/>
              <a:t>TOBULINTINOS  PUSĖS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259C9-6FC4-BEFA-5790-A844DCF03F3F}"/>
              </a:ext>
            </a:extLst>
          </p:cNvPr>
          <p:cNvSpPr txBox="1"/>
          <p:nvPr/>
        </p:nvSpPr>
        <p:spPr>
          <a:xfrm>
            <a:off x="1470966" y="1439767"/>
            <a:ext cx="86267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Mokykloje dažniau reikėtų klausti  nuomonės apie tai, ką mes norėtume pakeisti mokyklos veikloje.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Šalia tradicinių renginių ir veiklų mokykloje turėtų atsirasti naujų veiklų, įdomesnių pamokų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Mokytojai turėtų daugiau mokytis vieni iš kitų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Tėvams reikia  aktyviau dalyvauti  renginiuose, bendruose susitikimuose su mokytojais, pamokose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1074174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LYDERYSTĖ IR VADYBA </a:t>
            </a:r>
            <a:br>
              <a:rPr lang="lt-LT" b="1" dirty="0"/>
            </a:br>
            <a:r>
              <a:rPr lang="lt-LT" b="1" dirty="0"/>
              <a:t>TĖVŲ APKLAUSA</a:t>
            </a:r>
            <a:br>
              <a:rPr lang="lt-LT" b="1" dirty="0"/>
            </a:br>
            <a:r>
              <a:rPr lang="lt-LT" b="1" dirty="0"/>
              <a:t>(74 tėvai)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1. Tėvai turi galimybę dalyvauti, planuojant mokyklos ateitį (perspektyvą).</a:t>
            </a:r>
            <a:br>
              <a:rPr lang="lt-LT" b="1" dirty="0"/>
            </a:br>
            <a:endParaRPr dirty="0"/>
          </a:p>
        </p:txBody>
      </p:sp>
      <p:pic>
        <p:nvPicPr>
          <p:cNvPr id="226" name="Google Shape;226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LYDERYSTĖ IR VADYBA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2. mokykloje SU TĖVAIS </a:t>
            </a:r>
            <a:r>
              <a:rPr lang="lt-LT" b="1" dirty="0" err="1"/>
              <a:t>kalbamA</a:t>
            </a:r>
            <a:r>
              <a:rPr lang="lt-LT" b="1" dirty="0"/>
              <a:t> apie tai, kokia mūsų mokykla galėtų (turėtų) būti ateityje.</a:t>
            </a:r>
            <a:br>
              <a:rPr lang="lt-LT" b="1" dirty="0"/>
            </a:br>
            <a:endParaRPr dirty="0"/>
          </a:p>
        </p:txBody>
      </p:sp>
      <p:pic>
        <p:nvPicPr>
          <p:cNvPr id="232" name="Google Shape;232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3. mokykloje </a:t>
            </a:r>
            <a:r>
              <a:rPr lang="lt-LT" b="1" dirty="0" err="1"/>
              <a:t>aptariamA</a:t>
            </a:r>
            <a:r>
              <a:rPr lang="lt-LT" b="1" dirty="0"/>
              <a:t>, kokie darbai laukia šiais metais (ateityje).</a:t>
            </a:r>
            <a:br>
              <a:rPr lang="lt-LT" b="1" dirty="0"/>
            </a:br>
            <a:endParaRPr dirty="0"/>
          </a:p>
        </p:txBody>
      </p:sp>
      <p:pic>
        <p:nvPicPr>
          <p:cNvPr id="238" name="Google Shape;238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4. Mokykloje užtenka mano vaiko mokymui(si) skirtų priemonių, technologijų.</a:t>
            </a:r>
            <a:br>
              <a:rPr lang="lt-LT" b="1"/>
            </a:br>
            <a:endParaRPr/>
          </a:p>
        </p:txBody>
      </p:sp>
      <p:pic>
        <p:nvPicPr>
          <p:cNvPr id="244" name="Google Shape;244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5. Mokykloje paklausia TĖVŲ nuomonės apie tai, ką JIE </a:t>
            </a:r>
            <a:r>
              <a:rPr lang="lt-LT" b="1" dirty="0" err="1"/>
              <a:t>norėtŲ</a:t>
            </a:r>
            <a:r>
              <a:rPr lang="lt-LT" b="1" dirty="0"/>
              <a:t> pakeisti mokyklos veikloje</a:t>
            </a:r>
            <a:br>
              <a:rPr lang="lt-LT" b="1" dirty="0"/>
            </a:br>
            <a:endParaRPr dirty="0"/>
          </a:p>
        </p:txBody>
      </p:sp>
      <p:pic>
        <p:nvPicPr>
          <p:cNvPr id="250" name="Google Shape;250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6. mokykloje šalia tradicijų vis atsiranda naujų veiklų, įdomesnių pamokų</a:t>
            </a:r>
            <a:br>
              <a:rPr lang="lt-LT" b="1" dirty="0"/>
            </a:br>
            <a:endParaRPr dirty="0"/>
          </a:p>
        </p:txBody>
      </p:sp>
      <p:pic>
        <p:nvPicPr>
          <p:cNvPr id="256" name="Google Shape;256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977" y="1421121"/>
            <a:ext cx="10928529" cy="4755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7. Mokyklos bendruomenė (tėvai, mokiniai, mokytojai) atvirai diskutuoja apie veiklas ir atsakomybę.</a:t>
            </a:r>
            <a:br>
              <a:rPr lang="lt-LT" b="1"/>
            </a:br>
            <a:endParaRPr/>
          </a:p>
        </p:txBody>
      </p:sp>
      <p:pic>
        <p:nvPicPr>
          <p:cNvPr id="262" name="Google Shape;262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/>
              <a:t>8. Aš pasitikiu mūsų mokyklos vadovais</a:t>
            </a:r>
            <a:br>
              <a:rPr lang="lt-LT" b="1"/>
            </a:br>
            <a:endParaRPr/>
          </a:p>
        </p:txBody>
      </p:sp>
      <p:pic>
        <p:nvPicPr>
          <p:cNvPr id="268" name="Google Shape;268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9. Mokykla priima argumentuotus tėvų pasiūlymus, juos svarsto ir įgyvendina</a:t>
            </a:r>
            <a:br>
              <a:rPr lang="lt-LT" b="1" dirty="0"/>
            </a:br>
            <a:endParaRPr dirty="0"/>
          </a:p>
        </p:txBody>
      </p:sp>
      <p:pic>
        <p:nvPicPr>
          <p:cNvPr id="274" name="Google Shape;274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10. Mes jaučiame, kad mokyklos gyvenimas vis keičiasi į gerąją pusę</a:t>
            </a:r>
            <a:br>
              <a:rPr lang="lt-LT" b="1"/>
            </a:br>
            <a:endParaRPr/>
          </a:p>
        </p:txBody>
      </p:sp>
      <p:pic>
        <p:nvPicPr>
          <p:cNvPr id="280" name="Google Shape;280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11. Mokyklos darbuotojai bendradarbiauja ir palaiko vienas kitą</a:t>
            </a:r>
            <a:br>
              <a:rPr lang="lt-LT" b="1" dirty="0"/>
            </a:br>
            <a:endParaRPr dirty="0"/>
          </a:p>
        </p:txBody>
      </p:sp>
      <p:pic>
        <p:nvPicPr>
          <p:cNvPr id="286" name="Google Shape;286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1992572" y="2178831"/>
            <a:ext cx="8596668" cy="523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lt-LT" sz="5400" b="1" i="1" dirty="0"/>
              <a:t>A</a:t>
            </a:r>
            <a:r>
              <a:rPr lang="lt-LT" sz="5400" b="1" i="1" dirty="0">
                <a:solidFill>
                  <a:schemeClr val="dk1"/>
                </a:solidFill>
              </a:rPr>
              <a:t>TLIKTA MOKINIŲ, MOKYTOJŲ IR TĖVŲ APKLAUSA</a:t>
            </a:r>
            <a:endParaRPr sz="5400" b="1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12. Mokytojai bendradarbiauja su TĖVAIS dėl asmeninės vaiko mokymosi pažangos</a:t>
            </a:r>
            <a:br>
              <a:rPr lang="lt-LT" b="1" dirty="0"/>
            </a:br>
            <a:endParaRPr dirty="0"/>
          </a:p>
        </p:txBody>
      </p:sp>
      <p:pic>
        <p:nvPicPr>
          <p:cNvPr id="292" name="Google Shape;292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13. Aš aktyviai dalyvauju mokyklos renginiuose, bendruose susitikimuose su mokytojais, pamokose</a:t>
            </a:r>
            <a:br>
              <a:rPr lang="lt-LT" b="1" dirty="0"/>
            </a:br>
            <a:endParaRPr dirty="0"/>
          </a:p>
        </p:txBody>
      </p:sp>
      <p:pic>
        <p:nvPicPr>
          <p:cNvPr id="298" name="Google Shape;298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14. Mokykla bendradarbiauja su kitomis įstaigomis (mokyklomis, kultūros centrais ir kt.).</a:t>
            </a:r>
            <a:br>
              <a:rPr lang="lt-LT" b="1"/>
            </a:br>
            <a:endParaRPr/>
          </a:p>
        </p:txBody>
      </p:sp>
      <p:pic>
        <p:nvPicPr>
          <p:cNvPr id="304" name="Google Shape;304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15. mokyklai bendradarbiaujant su kitomis įstaigomis, mokiniai gauna daug naudos</a:t>
            </a:r>
            <a:br>
              <a:rPr lang="lt-LT" b="1" dirty="0"/>
            </a:br>
            <a:endParaRPr dirty="0"/>
          </a:p>
        </p:txBody>
      </p:sp>
      <p:pic>
        <p:nvPicPr>
          <p:cNvPr id="310" name="Google Shape;310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16. Mano vaiko mokytojų vedamos pamokos yra įdomios, šiuolaikiškos</a:t>
            </a:r>
            <a:br>
              <a:rPr lang="lt-LT" b="1" dirty="0"/>
            </a:br>
            <a:endParaRPr dirty="0"/>
          </a:p>
        </p:txBody>
      </p:sp>
      <p:pic>
        <p:nvPicPr>
          <p:cNvPr id="316" name="Google Shape;316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17. mokyklos mokytojai stengiasi kuo geriau vesti pamokas</a:t>
            </a:r>
            <a:br>
              <a:rPr lang="lt-LT" b="1" dirty="0"/>
            </a:br>
            <a:endParaRPr dirty="0"/>
          </a:p>
        </p:txBody>
      </p:sp>
      <p:pic>
        <p:nvPicPr>
          <p:cNvPr id="322" name="Google Shape;322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18. Pastebiu, kad mokytojai mokosi vieni iš kitų</a:t>
            </a:r>
            <a:br>
              <a:rPr lang="lt-LT" b="1" dirty="0"/>
            </a:br>
            <a:endParaRPr dirty="0"/>
          </a:p>
        </p:txBody>
      </p:sp>
      <p:pic>
        <p:nvPicPr>
          <p:cNvPr id="328" name="Google Shape;328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19. mokyklos mokytojai nuolat mokosi, tobulėja</a:t>
            </a:r>
            <a:br>
              <a:rPr lang="lt-LT" b="1" dirty="0"/>
            </a:br>
            <a:endParaRPr dirty="0"/>
          </a:p>
        </p:txBody>
      </p:sp>
      <p:pic>
        <p:nvPicPr>
          <p:cNvPr id="334" name="Google Shape;334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lt-LT" b="1" dirty="0"/>
              <a:t>20. kokias tris savybes, Jūsų nuomone, priskirtumėt lyderiui?</a:t>
            </a:r>
            <a:br>
              <a:rPr lang="lt-LT" b="1" dirty="0"/>
            </a:br>
            <a:endParaRPr dirty="0"/>
          </a:p>
        </p:txBody>
      </p:sp>
      <p:sp>
        <p:nvSpPr>
          <p:cNvPr id="340" name="Google Shape;340;p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Sąžiningumas, konfliktų sprendimas, lyderystė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Iniciatyvumas, aktyvumas, drąsa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Atsakomybė, motyvacija, komunikabilumas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Lankstumas, drąsa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Iškalba, stipri charizma, įžvalgumas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Atsakomybė, empatija, komunikabilumas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Pagarba, kito matymas, komandos formavimas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20. </a:t>
            </a:r>
            <a:r>
              <a:rPr kumimoji="0" lang="lt-LT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kokias tris savybes, Jūsų nuomone, priskirtumėt lyderiui?</a:t>
            </a:r>
            <a:br>
              <a:rPr kumimoji="0" lang="lt-LT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endParaRPr dirty="0"/>
          </a:p>
        </p:txBody>
      </p:sp>
      <p:sp>
        <p:nvSpPr>
          <p:cNvPr id="346" name="Google Shape;346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Pasitikėjimas kitais ir tikėjimas savimi, gebėjimas įkvėpti kitus, komunikacija..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Gebėjimas priimti sprendimus, empatija, įkvepiantis pavyzdys.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Gebėjimas organizuoti ir vadovauti, pasitikėjimas savimi, bendravimo įgūdžiai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Pavyzdys, pagarba, atsakomybė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Pasitikėjimas, inovatyvumas, motyvacija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Komunikabilumas, tolerantiškumas, bendradarbiavimas.</a:t>
            </a: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894041" y="21082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lt-LT" sz="5400" b="1" dirty="0"/>
              <a:t>LYDERYSTĖ IR VADYBA </a:t>
            </a:r>
            <a:r>
              <a:rPr lang="lt-LT" sz="5400" b="1" i="1" dirty="0"/>
              <a:t>MOKINIŲ APKLAUSA</a:t>
            </a:r>
            <a:br>
              <a:rPr lang="lt-LT" sz="5400" b="1" i="1" dirty="0"/>
            </a:br>
            <a:r>
              <a:rPr lang="lt-LT" sz="5400" b="1" i="1" dirty="0"/>
              <a:t>( 93 mokiniai )</a:t>
            </a:r>
            <a:endParaRPr sz="5400" b="1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20. </a:t>
            </a:r>
            <a:r>
              <a:rPr kumimoji="0" lang="lt-LT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kokias tris savybes, Jūsų nuomone, priskirtumėt lyderiui?</a:t>
            </a:r>
            <a:br>
              <a:rPr kumimoji="0" lang="lt-LT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endParaRPr dirty="0"/>
          </a:p>
        </p:txBody>
      </p:sp>
      <p:sp>
        <p:nvSpPr>
          <p:cNvPr id="352" name="Google Shape;352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Tobulėjimas, šiuolaikiškumas, bendradarbiavimas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Veržlumas, drąsa, atkaklumas.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Užsidegimas veikla, siekimas tikslų, komunikabilumas.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 err="1"/>
              <a:t>Pasitikejimas</a:t>
            </a:r>
            <a:r>
              <a:rPr lang="lt-LT" dirty="0"/>
              <a:t>, įsiklausimas, </a:t>
            </a:r>
            <a:r>
              <a:rPr lang="lt-LT" dirty="0" err="1"/>
              <a:t>tobulejimas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Motyvacija sau ir aplinkiniams, išsilavinimas ir tobulėjimas,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 </a:t>
            </a:r>
            <a:r>
              <a:rPr lang="lt-LT" dirty="0" err="1"/>
              <a:t>Pavyzdingumas</a:t>
            </a:r>
            <a:r>
              <a:rPr lang="lt-LT" dirty="0"/>
              <a:t>, sąžiningumas, teisingumas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08F8102-1584-7082-B2D7-17BD0F55E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>
            <a:extLst>
              <a:ext uri="{FF2B5EF4-FFF2-40B4-BE49-F238E27FC236}">
                <a16:creationId xmlns:a16="http://schemas.microsoft.com/office/drawing/2014/main" id="{CDA51A77-3F0E-9150-4BDE-7815E4B552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489" y="339895"/>
            <a:ext cx="1078486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lt-LT" b="1"/>
              <a:t>STIPRIOSIOS PUSĖS</a:t>
            </a:r>
            <a:endParaRPr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697CD-FCAA-7F55-D75D-2A45900FBF4C}"/>
              </a:ext>
            </a:extLst>
          </p:cNvPr>
          <p:cNvSpPr txBox="1"/>
          <p:nvPr/>
        </p:nvSpPr>
        <p:spPr>
          <a:xfrm>
            <a:off x="819469" y="1443841"/>
            <a:ext cx="101665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/>
              <a:t>Tėvai turi galimybę dalyvauti, planuojant mokyklos ateitį (perspektyvą). </a:t>
            </a:r>
            <a:endParaRPr lang="lt-LT" sz="2800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/>
              <a:t>Mokykla priima argumentuotus tėvų pasiūlymus, juos svarsto ir įgyvendina 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/>
              <a:t>Mokyklos darbuotojai bendradarbiauja ir palaiko vienas kitą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/>
              <a:t>Mokyklos mokytojai nuolat mokosi, tobulėja</a:t>
            </a:r>
            <a:br>
              <a:rPr lang="lt-LT" sz="7200" b="1" dirty="0"/>
            </a:br>
            <a:endParaRPr lang="lt-LT" sz="2800" b="1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endParaRPr lang="lt-LT" sz="2800" b="1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endParaRPr lang="lt-LT" sz="2800" b="1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endParaRPr lang="lt-LT" sz="2800" b="1" dirty="0"/>
          </a:p>
        </p:txBody>
      </p:sp>
    </p:spTree>
    <p:extLst>
      <p:ext uri="{BB962C8B-B14F-4D97-AF65-F5344CB8AC3E}">
        <p14:creationId xmlns:p14="http://schemas.microsoft.com/office/powerpoint/2010/main" val="3495822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>
          <a:extLst>
            <a:ext uri="{FF2B5EF4-FFF2-40B4-BE49-F238E27FC236}">
              <a16:creationId xmlns:a16="http://schemas.microsoft.com/office/drawing/2014/main" id="{0CE1E19E-78A4-403E-664C-9CEECF5B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>
            <a:extLst>
              <a:ext uri="{FF2B5EF4-FFF2-40B4-BE49-F238E27FC236}">
                <a16:creationId xmlns:a16="http://schemas.microsoft.com/office/drawing/2014/main" id="{739317D0-DE14-68BB-9F86-5D21FF6A31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777" y="356580"/>
            <a:ext cx="1078486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lt-LT" b="1" dirty="0"/>
              <a:t>TOBULINTINOS  PUSĖS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CD5A4-0242-7585-DBF4-06B0B4A7876E}"/>
              </a:ext>
            </a:extLst>
          </p:cNvPr>
          <p:cNvSpPr txBox="1"/>
          <p:nvPr/>
        </p:nvSpPr>
        <p:spPr>
          <a:xfrm>
            <a:off x="1647947" y="1960877"/>
            <a:ext cx="86267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>
                <a:latin typeface="+mj-lt"/>
                <a:ea typeface="Calibri"/>
                <a:cs typeface="Calibri"/>
                <a:sym typeface="Calibri"/>
              </a:rPr>
              <a:t>M</a:t>
            </a:r>
            <a:r>
              <a:rPr kumimoji="0" lang="lt-LT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okytojų</a:t>
            </a: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 vedamos pamokos turėtų būti  įdomesnės, šiuolaikiškesnės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>
                <a:latin typeface="+mj-lt"/>
                <a:ea typeface="Calibri"/>
                <a:cs typeface="Calibri"/>
                <a:sym typeface="Calibri"/>
              </a:rPr>
              <a:t>Aktyviau įtraukti tėvus į</a:t>
            </a: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 mokyklos renginius, bendrus susitikimus su mokytojais, pamokas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4495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64017611-4067-D838-C318-28992765F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>
            <a:extLst>
              <a:ext uri="{FF2B5EF4-FFF2-40B4-BE49-F238E27FC236}">
                <a16:creationId xmlns:a16="http://schemas.microsoft.com/office/drawing/2014/main" id="{F3339A8C-9EDA-59FF-0FD1-FD9E47CB15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4174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LYDERYSTĖ IR VADYBA </a:t>
            </a:r>
            <a:br>
              <a:rPr lang="lt-LT" b="1" dirty="0"/>
            </a:br>
            <a:r>
              <a:rPr lang="lt-LT" b="1" dirty="0"/>
              <a:t>MOKYTOJŲ APKLAUSA</a:t>
            </a:r>
            <a:br>
              <a:rPr lang="lt-LT" b="1" dirty="0"/>
            </a:br>
            <a:r>
              <a:rPr lang="lt-LT" b="1" dirty="0"/>
              <a:t>(30 mokytojų)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606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1. Mes tariamės dėl mokyklos vizijos, tikslų ir veiklos prioritetų</a:t>
            </a:r>
            <a:br>
              <a:rPr lang="lt-LT" b="1"/>
            </a:br>
            <a:endParaRPr/>
          </a:p>
        </p:txBody>
      </p:sp>
      <p:pic>
        <p:nvPicPr>
          <p:cNvPr id="370" name="Google Shape;370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2. Mūsų mokyklos vizija dera su mūsų miesto (miestelio, rajono) strategija.</a:t>
            </a:r>
            <a:br>
              <a:rPr lang="lt-LT" b="1" dirty="0"/>
            </a:br>
            <a:endParaRPr dirty="0"/>
          </a:p>
        </p:txBody>
      </p:sp>
      <p:pic>
        <p:nvPicPr>
          <p:cNvPr id="376" name="Google Shape;376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lt-LT" b="1" dirty="0"/>
              <a:t>3. visi mokyklos mokytojai dalyvauja, Įgyvendinant mokyklos susitarimus</a:t>
            </a:r>
            <a:br>
              <a:rPr lang="lt-LT" b="1" dirty="0"/>
            </a:br>
            <a:endParaRPr dirty="0"/>
          </a:p>
        </p:txBody>
      </p:sp>
      <p:pic>
        <p:nvPicPr>
          <p:cNvPr id="382" name="Google Shape;382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4. Mokyklos ištekliai naudojami RACIONALIAI, tikslingai ir kūrybingai</a:t>
            </a:r>
            <a:br>
              <a:rPr lang="lt-LT" b="1" dirty="0"/>
            </a:br>
            <a:endParaRPr dirty="0"/>
          </a:p>
        </p:txBody>
      </p:sp>
      <p:pic>
        <p:nvPicPr>
          <p:cNvPr id="388" name="Google Shape;388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5. Sprendimai dėl veiklos tobulinimo grindžiami mokyklos veiklos įsivertinimo rezultatais ir bendromis diskusijomis</a:t>
            </a:r>
            <a:br>
              <a:rPr lang="lt-LT" b="1" dirty="0"/>
            </a:br>
            <a:endParaRPr dirty="0"/>
          </a:p>
        </p:txBody>
      </p:sp>
      <p:pic>
        <p:nvPicPr>
          <p:cNvPr id="394" name="Google Shape;394;p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lt-LT" b="1" dirty="0"/>
              <a:t>6. Veikla Mokykloje nuolat tobulinama, įvedant naujoves, mokiniams įdomesnes veiklas</a:t>
            </a:r>
            <a:br>
              <a:rPr lang="lt-LT" b="1" dirty="0"/>
            </a:br>
            <a:endParaRPr dirty="0"/>
          </a:p>
        </p:txBody>
      </p:sp>
      <p:pic>
        <p:nvPicPr>
          <p:cNvPr id="400" name="Google Shape;400;p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41621" y="795132"/>
            <a:ext cx="13319873" cy="57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392263" y="227463"/>
            <a:ext cx="93401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1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1. Aš žinau, kokia yra mokyklos ateities svajonė (vizija).</a:t>
            </a:r>
            <a:endParaRPr sz="2400" b="1" i="0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7. Mokykloje aš turiu galimybę rodyti iniciatyvą ir įgyvendinti savo idėjas.</a:t>
            </a:r>
            <a:br>
              <a:rPr lang="lt-LT" b="1"/>
            </a:br>
            <a:endParaRPr/>
          </a:p>
        </p:txBody>
      </p:sp>
      <p:pic>
        <p:nvPicPr>
          <p:cNvPr id="406" name="Google Shape;406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8. Lyderiai telkia bendruomenę pokyčiams, mokymuisi ir įsivertinimui</a:t>
            </a:r>
            <a:br>
              <a:rPr lang="lt-LT" b="1"/>
            </a:br>
            <a:endParaRPr/>
          </a:p>
        </p:txBody>
      </p:sp>
      <p:pic>
        <p:nvPicPr>
          <p:cNvPr id="412" name="Google Shape;412;p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9. mokyklos vadovai siekia, kad mokykla keistųsi, tobulėtų</a:t>
            </a:r>
            <a:endParaRPr dirty="0"/>
          </a:p>
        </p:txBody>
      </p:sp>
      <p:pic>
        <p:nvPicPr>
          <p:cNvPr id="418" name="Google Shape;418;p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10. Priimant sprendimus mokykloje atsižvelgiama į nuomonių įvairovę, palaikoma diskusija</a:t>
            </a:r>
            <a:br>
              <a:rPr lang="lt-LT" b="1" dirty="0"/>
            </a:br>
            <a:endParaRPr dirty="0"/>
          </a:p>
        </p:txBody>
      </p:sp>
      <p:pic>
        <p:nvPicPr>
          <p:cNvPr id="424" name="Google Shape;424;p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11. Mokykloje priimti sprendimai keičia mokyklos gyvenimą, yra reikalingi.</a:t>
            </a:r>
            <a:br>
              <a:rPr lang="lt-LT" b="1"/>
            </a:br>
            <a:endParaRPr/>
          </a:p>
        </p:txBody>
      </p:sp>
      <p:pic>
        <p:nvPicPr>
          <p:cNvPr id="430" name="Google Shape;430;p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12. Dirbdamas mokykloje jaučiu komandiškumą, geranorišką palaikymą, pagalbą</a:t>
            </a:r>
            <a:br>
              <a:rPr lang="lt-LT" b="1"/>
            </a:br>
            <a:endParaRPr/>
          </a:p>
        </p:txBody>
      </p:sp>
      <p:pic>
        <p:nvPicPr>
          <p:cNvPr id="436" name="Google Shape;436;p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13. Mes mokomės drauge ir vieni iš kitų</a:t>
            </a:r>
            <a:br>
              <a:rPr lang="lt-LT" b="1" dirty="0"/>
            </a:br>
            <a:endParaRPr dirty="0"/>
          </a:p>
        </p:txBody>
      </p:sp>
      <p:pic>
        <p:nvPicPr>
          <p:cNvPr id="442" name="Google Shape;442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14. Mes domimės tėvų galimybėmis padėti vaikams mokytis ir augti</a:t>
            </a:r>
            <a:br>
              <a:rPr lang="lt-LT" b="1" dirty="0"/>
            </a:br>
            <a:endParaRPr dirty="0"/>
          </a:p>
        </p:txBody>
      </p:sp>
      <p:pic>
        <p:nvPicPr>
          <p:cNvPr id="448" name="Google Shape;448;p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15. Tėvai yra aktyvūs mokyklos gyvenimo dalyviai</a:t>
            </a:r>
            <a:br>
              <a:rPr lang="lt-LT" b="1"/>
            </a:br>
            <a:endParaRPr/>
          </a:p>
        </p:txBody>
      </p:sp>
      <p:pic>
        <p:nvPicPr>
          <p:cNvPr id="454" name="Google Shape;454;p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16. mokykla ieško įvairių naujų socialinių ryšių</a:t>
            </a:r>
            <a:br>
              <a:rPr lang="lt-LT" b="1" dirty="0"/>
            </a:br>
            <a:endParaRPr dirty="0"/>
          </a:p>
        </p:txBody>
      </p:sp>
      <p:pic>
        <p:nvPicPr>
          <p:cNvPr id="460" name="Google Shape;460;p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18931" y="3492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lt-LT" sz="2400" b="1" dirty="0">
                <a:latin typeface="Arial"/>
                <a:ea typeface="Arial"/>
                <a:cs typeface="Arial"/>
                <a:sym typeface="Arial"/>
              </a:rPr>
              <a:t>2. Mes mokykloje kalbame apie tai, kokia mūsų mokykla galėtų (turėtų) būti ateityje.</a:t>
            </a:r>
            <a:br>
              <a:rPr lang="lt-LT" sz="2400" b="1" dirty="0">
                <a:latin typeface="Arial"/>
                <a:ea typeface="Arial"/>
                <a:cs typeface="Arial"/>
                <a:sym typeface="Arial"/>
              </a:rPr>
            </a:b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13467" y="1111684"/>
            <a:ext cx="13204556" cy="5746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17. Visi mokyklos socialiniai ryšiai prisideda prie mokyklos pažangos</a:t>
            </a:r>
            <a:br>
              <a:rPr lang="lt-LT" b="1" dirty="0"/>
            </a:br>
            <a:endParaRPr dirty="0"/>
          </a:p>
        </p:txBody>
      </p:sp>
      <p:pic>
        <p:nvPicPr>
          <p:cNvPr id="466" name="Google Shape;466;p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/>
              <a:t>18. Aš moku suplanuoti ir vesti gerą pamoką</a:t>
            </a:r>
            <a:br>
              <a:rPr lang="lt-LT" b="1"/>
            </a:br>
            <a:endParaRPr/>
          </a:p>
        </p:txBody>
      </p:sp>
      <p:pic>
        <p:nvPicPr>
          <p:cNvPr id="472" name="Google Shape;472;p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19. Aš keliu aukštus reikalavimus sau</a:t>
            </a:r>
            <a:br>
              <a:rPr lang="lt-LT" b="1" dirty="0"/>
            </a:br>
            <a:endParaRPr dirty="0"/>
          </a:p>
        </p:txBody>
      </p:sp>
      <p:pic>
        <p:nvPicPr>
          <p:cNvPr id="478" name="Google Shape;478;p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20. Aš siekiu kuo geriau atlikti savo darbą.</a:t>
            </a:r>
            <a:br>
              <a:rPr lang="lt-LT" b="1" dirty="0"/>
            </a:br>
            <a:endParaRPr dirty="0"/>
          </a:p>
        </p:txBody>
      </p:sp>
      <p:pic>
        <p:nvPicPr>
          <p:cNvPr id="484" name="Google Shape;484;p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21. Mokytojai ir administracija nuolat mokosi ir ugdo savo profesinį meistriškumą</a:t>
            </a:r>
            <a:br>
              <a:rPr lang="lt-LT" b="1"/>
            </a:br>
            <a:endParaRPr/>
          </a:p>
        </p:txBody>
      </p:sp>
      <p:pic>
        <p:nvPicPr>
          <p:cNvPr id="490" name="Google Shape;490;p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22. kokias tris savybes, Jūsų nuomone, priskirtumėt lyderiui?</a:t>
            </a:r>
            <a:br>
              <a:rPr lang="lt-LT" b="1" dirty="0"/>
            </a:br>
            <a:endParaRPr dirty="0"/>
          </a:p>
        </p:txBody>
      </p:sp>
      <p:sp>
        <p:nvSpPr>
          <p:cNvPr id="496" name="Google Shape;496;p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Geranoriškumas, darbštumas, atvirumas.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Atsakomybė, inovatyvumas, charizma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Motyvuojantis, atviras, praktikas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Atsakomybė, </a:t>
            </a:r>
            <a:r>
              <a:rPr lang="lt-LT" dirty="0" err="1"/>
              <a:t>koLEGIALumas</a:t>
            </a:r>
            <a:r>
              <a:rPr lang="lt-LT" dirty="0"/>
              <a:t>, pagarba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Gebėjimas suburti, išklausyti, tolerancija,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Organizuotumas, energija ir mokėjimas suburti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dirty="0"/>
              <a:t>Sąžiningumas, bendravimas, pasitikėjimas.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 dirty="0"/>
              <a:t>22. kokias tris savybes, Jūsų nuomone, priskirtumėt lyderiui?</a:t>
            </a:r>
            <a:br>
              <a:rPr lang="lt-LT" b="1" dirty="0"/>
            </a:br>
            <a:endParaRPr dirty="0"/>
          </a:p>
        </p:txBody>
      </p:sp>
      <p:sp>
        <p:nvSpPr>
          <p:cNvPr id="502" name="Google Shape;502;p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Kūrybiškumas, lyderystė, atsakingumas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Atsakomybė, komunikacija, sumanumas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 Atkaklumas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Strateginis mąstymas, gebėjimas įkvėpti kitus, gebėjimas prisiimti atsakomybę už savo sprendimus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/>
              <a:t>Komunikabilus, principingas, užsispyręs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96800AE-16A2-62D1-57ED-C2F2FA62F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>
            <a:extLst>
              <a:ext uri="{FF2B5EF4-FFF2-40B4-BE49-F238E27FC236}">
                <a16:creationId xmlns:a16="http://schemas.microsoft.com/office/drawing/2014/main" id="{611B4C5E-DD40-3012-9F14-C8CAE5B665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489" y="339895"/>
            <a:ext cx="1078486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lt-LT" b="1" dirty="0"/>
              <a:t>STIPRIOSIOS PUSĖS</a:t>
            </a: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3B481-7E98-CB3C-AD7F-AA67DBD3D827}"/>
              </a:ext>
            </a:extLst>
          </p:cNvPr>
          <p:cNvSpPr txBox="1"/>
          <p:nvPr/>
        </p:nvSpPr>
        <p:spPr>
          <a:xfrm>
            <a:off x="819469" y="1443841"/>
            <a:ext cx="1016655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Mokyklos vizija dera su mūsų miesto (miestelio, rajono) strategija.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Mokyklos ištekliai naudojami racionaliai, tikslingai ir kūrybingai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Sprendimai dėl veiklos tobulinimo grindžiami mokyklos veiklos įsivertinimo rezultatais ir bendromis diskusijomis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Mokytojai</a:t>
            </a:r>
            <a: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siekia kuo geriau atlikti savo darbą.</a:t>
            </a:r>
            <a:br>
              <a:rPr kumimoji="0" lang="lt-LT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br>
              <a:rPr kumimoji="0" lang="lt-LT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785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>
          <a:extLst>
            <a:ext uri="{FF2B5EF4-FFF2-40B4-BE49-F238E27FC236}">
              <a16:creationId xmlns:a16="http://schemas.microsoft.com/office/drawing/2014/main" id="{F5F0AE92-A4C7-2391-D11B-1949A67FB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>
            <a:extLst>
              <a:ext uri="{FF2B5EF4-FFF2-40B4-BE49-F238E27FC236}">
                <a16:creationId xmlns:a16="http://schemas.microsoft.com/office/drawing/2014/main" id="{E38A2430-67A5-EB00-DB00-BA77633E5B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777" y="356580"/>
            <a:ext cx="1078486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lt-LT" b="1" dirty="0"/>
              <a:t>TOBULINTINOS  PUSĖS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D2CCF-EA94-C00D-A211-AD678E7FDDB8}"/>
              </a:ext>
            </a:extLst>
          </p:cNvPr>
          <p:cNvSpPr txBox="1"/>
          <p:nvPr/>
        </p:nvSpPr>
        <p:spPr>
          <a:xfrm>
            <a:off x="1470966" y="1439767"/>
            <a:ext cx="86267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4000" dirty="0">
                <a:latin typeface="Calibri"/>
                <a:ea typeface="Calibri"/>
                <a:cs typeface="Calibri"/>
                <a:sym typeface="Calibri"/>
              </a:rPr>
              <a:t>Daugiau</a:t>
            </a:r>
            <a:r>
              <a:rPr kumimoji="0" lang="lt-LT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domėtis tėvų galimybėmis padėti vaikams mokytis ir augti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3600" dirty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kumimoji="0" lang="lt-LT" sz="3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okytis</a:t>
            </a:r>
            <a:r>
              <a:rPr kumimoji="0" lang="lt-LT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drauge ir vieniems iš kitų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Priimant sprendimus mokykloje atsižvelgti į nuomonių įvairovę, palaikyti diskusiją</a:t>
            </a:r>
            <a:br>
              <a:rPr kumimoji="0" lang="lt-LT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br>
              <a:rPr kumimoji="0" lang="lt-LT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lt-LT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4892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7CDE6BC-0B05-873E-83E2-FD4F8FC7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Rekomenduojama</a:t>
            </a:r>
            <a:endParaRPr lang="en-GB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5508A9F-BD61-3B77-9B37-8D621E8AA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87" y="137334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</a:t>
            </a:r>
            <a:r>
              <a:rPr kumimoji="0" lang="lt-LT" sz="3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omėtis</a:t>
            </a:r>
            <a:r>
              <a:rPr kumimoji="0" lang="lt-LT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tėvų galimybėmis padėti vaikams mokytis ir augti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Gill Sans"/>
              <a:buAutoNum type="arabicPeriod"/>
              <a:defRPr/>
            </a:pPr>
            <a:r>
              <a:rPr lang="lt-LT" sz="3600" kern="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Aktyvinti informacijos apie gimnazijos renginius sklaidą mokinių tėvams/ bendruomenei ir skatinti dalyvavimą juose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Gill Sans"/>
              <a:buAutoNum type="arabicPeriod"/>
              <a:defRPr/>
            </a:pPr>
            <a:r>
              <a:rPr lang="lt-LT" sz="3600" kern="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Organizavus tyrimą pasiūlyti naujų renginių/ formų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lang="lt-LT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</a:t>
            </a:r>
            <a:r>
              <a:rPr kumimoji="0" lang="lt-LT" sz="3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okytis</a:t>
            </a:r>
            <a:r>
              <a:rPr kumimoji="0" lang="lt-LT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drauge ir vieniems iš kitų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Priimant sprendimus mokykloje atsižvelgti į nuomonių įvairovę, palaikyti diskusiją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AutoNum type="arabicPeriod"/>
              <a:tabLst/>
              <a:defRPr/>
            </a:pPr>
            <a:r>
              <a:rPr kumimoji="0" lang="lt-L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</a:t>
            </a:r>
            <a:r>
              <a:rPr kumimoji="0" lang="lt-LT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okytojų vedamos pamokos turėtų būti  įdomesnės, šiuolaikiškesnės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84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 b="1"/>
              <a:t>3. Mes mokykloje aptariame, kokie darbai mūsų laukia šiais metais (ateityje).</a:t>
            </a:r>
            <a:br>
              <a:rPr lang="lt-LT" b="1"/>
            </a:br>
            <a:endParaRPr/>
          </a:p>
        </p:txBody>
      </p:sp>
      <p:pic>
        <p:nvPicPr>
          <p:cNvPr id="102" name="Google Shape;102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86248" y="1525670"/>
            <a:ext cx="12253251" cy="5332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4. Man užtenka mokykloje esančių mokymosi priemonių, technologijų</a:t>
            </a:r>
            <a:endParaRPr dirty="0"/>
          </a:p>
        </p:txBody>
      </p:sp>
      <p:pic>
        <p:nvPicPr>
          <p:cNvPr id="108" name="Google Shape;108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1096494" y="1825625"/>
            <a:ext cx="99990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šelis">
  <a:themeElements>
    <a:clrScheme name="Lašelis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Lašel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šel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TM04033925[[fn=Lašelis]]</Template>
  <TotalTime>59</TotalTime>
  <Words>1469</Words>
  <Application>Microsoft Office PowerPoint</Application>
  <PresentationFormat>Plačiaekranė</PresentationFormat>
  <Paragraphs>155</Paragraphs>
  <Slides>79</Slides>
  <Notes>78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79</vt:i4>
      </vt:variant>
    </vt:vector>
  </HeadingPairs>
  <TitlesOfParts>
    <vt:vector size="86" baseType="lpstr">
      <vt:lpstr>Arial</vt:lpstr>
      <vt:lpstr>Arial</vt:lpstr>
      <vt:lpstr>Arial Narrow</vt:lpstr>
      <vt:lpstr>Calibri</vt:lpstr>
      <vt:lpstr>Gill Sans</vt:lpstr>
      <vt:lpstr>Tw Cen MT</vt:lpstr>
      <vt:lpstr>Lašelis</vt:lpstr>
      <vt:lpstr>JONAVOS JERONIMO RALIO GIMNAZIJA</vt:lpstr>
      <vt:lpstr>„PowerPoint“ pateiktis</vt:lpstr>
      <vt:lpstr>LYDERYSTĖ IR VADYBA</vt:lpstr>
      <vt:lpstr>ATLIKTA MOKINIŲ, MOKYTOJŲ IR TĖVŲ APKLAUSA</vt:lpstr>
      <vt:lpstr>LYDERYSTĖ IR VADYBA MOKINIŲ APKLAUSA ( 93 mokiniai )</vt:lpstr>
      <vt:lpstr>„PowerPoint“ pateiktis</vt:lpstr>
      <vt:lpstr>2. Mes mokykloje kalbame apie tai, kokia mūsų mokykla galėtų (turėtų) būti ateityje. </vt:lpstr>
      <vt:lpstr>3. Mes mokykloje aptariame, kokie darbai mūsų laukia šiais metais (ateityje). </vt:lpstr>
      <vt:lpstr>4. Man užtenka mokykloje esančių mokymosi priemonių, technologijų</vt:lpstr>
      <vt:lpstr>5. Mokykloje paklausia mūsų nuomonės apie tai, ką mes norėtume pakeisti mokyklos veikloje </vt:lpstr>
      <vt:lpstr>6. Mūsų mokykloje šalia tradicijų vis atsiranda naujų veiklų, įdomesnių pamokų </vt:lpstr>
      <vt:lpstr>7. Esu skatinamas rodyti iniciatyvą, diskutuoti, mąstyti ir kūrybiškai veikti. </vt:lpstr>
      <vt:lpstr>8. Aš pasitikiu savo mokyklos vadovais </vt:lpstr>
      <vt:lpstr>9. Priimant sprendimus mokykloje gerbiama kiekvieno nuomonė </vt:lpstr>
      <vt:lpstr>10. Mūsų mokyklos mokytojai bendradarbiauja, dirba kartu tam, kad mes pasiektume kuo geresnių rezultatų </vt:lpstr>
      <vt:lpstr>11. Pastebiu, kad mokytojai mokosi vieni iš kitų </vt:lpstr>
      <vt:lpstr>12. Tėvai žino apie mano mokymosi pasiekimus, aptaria juos su mokytojais </vt:lpstr>
      <vt:lpstr>13. Mano tėvai aktyviai dalyvauja renginiuose, bendruose susitikimuose su mokytojais, pamo </vt:lpstr>
      <vt:lpstr>14. Mes turime bendrų veiklų, renginių su kitų mokyklų mokiniais </vt:lpstr>
      <vt:lpstr>15. Veiklos su kitų mokyklų mokiniais man yra įdomios ir naudingos </vt:lpstr>
      <vt:lpstr>16. Mūsų mokytojų vedamos pamokos įdomios, šiuolaikiškos </vt:lpstr>
      <vt:lpstr>17. Mūsų mokyklos mokytojai stengiasi kuo geriau vesti pamokas </vt:lpstr>
      <vt:lpstr>18. Mūsų mokyklos mokytojai nuolat mokosi, tobulėja </vt:lpstr>
      <vt:lpstr>19. kokias tris savybes, JŪSŲ NUOMONE,  priskirtumėt lyderiui? </vt:lpstr>
      <vt:lpstr>„PowerPoint“ pateiktis</vt:lpstr>
      <vt:lpstr>STIPRIOSIOS PUSĖS</vt:lpstr>
      <vt:lpstr>TOBULINTINOS  PUSĖS</vt:lpstr>
      <vt:lpstr>LYDERYSTĖ IR VADYBA  TĖVŲ APKLAUSA (74 tėvai)</vt:lpstr>
      <vt:lpstr>1. Tėvai turi galimybę dalyvauti, planuojant mokyklos ateitį (perspektyvą). </vt:lpstr>
      <vt:lpstr>2. mokykloje SU TĖVAIS kalbamA apie tai, kokia mūsų mokykla galėtų (turėtų) būti ateityje. </vt:lpstr>
      <vt:lpstr>3. mokykloje aptariamA, kokie darbai laukia šiais metais (ateityje). </vt:lpstr>
      <vt:lpstr>4. Mokykloje užtenka mano vaiko mokymui(si) skirtų priemonių, technologijų. </vt:lpstr>
      <vt:lpstr>5. Mokykloje paklausia TĖVŲ nuomonės apie tai, ką JIE norėtŲ pakeisti mokyklos veikloje </vt:lpstr>
      <vt:lpstr>6. mokykloje šalia tradicijų vis atsiranda naujų veiklų, įdomesnių pamokų </vt:lpstr>
      <vt:lpstr>7. Mokyklos bendruomenė (tėvai, mokiniai, mokytojai) atvirai diskutuoja apie veiklas ir atsakomybę. </vt:lpstr>
      <vt:lpstr>8. Aš pasitikiu mūsų mokyklos vadovais </vt:lpstr>
      <vt:lpstr>9. Mokykla priima argumentuotus tėvų pasiūlymus, juos svarsto ir įgyvendina </vt:lpstr>
      <vt:lpstr>10. Mes jaučiame, kad mokyklos gyvenimas vis keičiasi į gerąją pusę </vt:lpstr>
      <vt:lpstr>11. Mokyklos darbuotojai bendradarbiauja ir palaiko vienas kitą </vt:lpstr>
      <vt:lpstr>12. Mokytojai bendradarbiauja su TĖVAIS dėl asmeninės vaiko mokymosi pažangos </vt:lpstr>
      <vt:lpstr>13. Aš aktyviai dalyvauju mokyklos renginiuose, bendruose susitikimuose su mokytojais, pamokose </vt:lpstr>
      <vt:lpstr>14. Mokykla bendradarbiauja su kitomis įstaigomis (mokyklomis, kultūros centrais ir kt.). </vt:lpstr>
      <vt:lpstr>15. mokyklai bendradarbiaujant su kitomis įstaigomis, mokiniai gauna daug naudos </vt:lpstr>
      <vt:lpstr>16. Mano vaiko mokytojų vedamos pamokos yra įdomios, šiuolaikiškos </vt:lpstr>
      <vt:lpstr>17. mokyklos mokytojai stengiasi kuo geriau vesti pamokas </vt:lpstr>
      <vt:lpstr>18. Pastebiu, kad mokytojai mokosi vieni iš kitų </vt:lpstr>
      <vt:lpstr>19. mokyklos mokytojai nuolat mokosi, tobulėja </vt:lpstr>
      <vt:lpstr>20. kokias tris savybes, Jūsų nuomone, priskirtumėt lyderiui? </vt:lpstr>
      <vt:lpstr>20. kokias tris savybes, Jūsų nuomone, priskirtumėt lyderiui? </vt:lpstr>
      <vt:lpstr>20. kokias tris savybes, Jūsų nuomone, priskirtumėt lyderiui? </vt:lpstr>
      <vt:lpstr>STIPRIOSIOS PUSĖS</vt:lpstr>
      <vt:lpstr>TOBULINTINOS  PUSĖS</vt:lpstr>
      <vt:lpstr>LYDERYSTĖ IR VADYBA  MOKYTOJŲ APKLAUSA (30 mokytojų)</vt:lpstr>
      <vt:lpstr>1. Mes tariamės dėl mokyklos vizijos, tikslų ir veiklos prioritetų </vt:lpstr>
      <vt:lpstr>2. Mūsų mokyklos vizija dera su mūsų miesto (miestelio, rajono) strategija. </vt:lpstr>
      <vt:lpstr>3. visi mokyklos mokytojai dalyvauja, Įgyvendinant mokyklos susitarimus </vt:lpstr>
      <vt:lpstr>4. Mokyklos ištekliai naudojami RACIONALIAI, tikslingai ir kūrybingai </vt:lpstr>
      <vt:lpstr>5. Sprendimai dėl veiklos tobulinimo grindžiami mokyklos veiklos įsivertinimo rezultatais ir bendromis diskusijomis </vt:lpstr>
      <vt:lpstr>6. Veikla Mokykloje nuolat tobulinama, įvedant naujoves, mokiniams įdomesnes veiklas </vt:lpstr>
      <vt:lpstr>7. Mokykloje aš turiu galimybę rodyti iniciatyvą ir įgyvendinti savo idėjas. </vt:lpstr>
      <vt:lpstr>8. Lyderiai telkia bendruomenę pokyčiams, mokymuisi ir įsivertinimui </vt:lpstr>
      <vt:lpstr>9. mokyklos vadovai siekia, kad mokykla keistųsi, tobulėtų</vt:lpstr>
      <vt:lpstr>10. Priimant sprendimus mokykloje atsižvelgiama į nuomonių įvairovę, palaikoma diskusija </vt:lpstr>
      <vt:lpstr>11. Mokykloje priimti sprendimai keičia mokyklos gyvenimą, yra reikalingi. </vt:lpstr>
      <vt:lpstr>12. Dirbdamas mokykloje jaučiu komandiškumą, geranorišką palaikymą, pagalbą </vt:lpstr>
      <vt:lpstr>13. Mes mokomės drauge ir vieni iš kitų </vt:lpstr>
      <vt:lpstr>14. Mes domimės tėvų galimybėmis padėti vaikams mokytis ir augti </vt:lpstr>
      <vt:lpstr>15. Tėvai yra aktyvūs mokyklos gyvenimo dalyviai </vt:lpstr>
      <vt:lpstr>16. mokykla ieško įvairių naujų socialinių ryšių </vt:lpstr>
      <vt:lpstr>17. Visi mokyklos socialiniai ryšiai prisideda prie mokyklos pažangos </vt:lpstr>
      <vt:lpstr>18. Aš moku suplanuoti ir vesti gerą pamoką </vt:lpstr>
      <vt:lpstr>19. Aš keliu aukštus reikalavimus sau </vt:lpstr>
      <vt:lpstr>20. Aš siekiu kuo geriau atlikti savo darbą. </vt:lpstr>
      <vt:lpstr>21. Mokytojai ir administracija nuolat mokosi ir ugdo savo profesinį meistriškumą </vt:lpstr>
      <vt:lpstr>22. kokias tris savybes, Jūsų nuomone, priskirtumėt lyderiui? </vt:lpstr>
      <vt:lpstr>22. kokias tris savybes, Jūsų nuomone, priskirtumėt lyderiui? </vt:lpstr>
      <vt:lpstr>STIPRIOSIOS PUSĖS</vt:lpstr>
      <vt:lpstr>TOBULINTINOS  PUSĖS</vt:lpstr>
      <vt:lpstr>Rekomenduojama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Mokykla</dc:creator>
  <cp:lastModifiedBy>Pav</cp:lastModifiedBy>
  <cp:revision>3</cp:revision>
  <dcterms:created xsi:type="dcterms:W3CDTF">2024-12-27T17:32:36Z</dcterms:created>
  <dcterms:modified xsi:type="dcterms:W3CDTF">2025-01-20T12:49:53Z</dcterms:modified>
</cp:coreProperties>
</file>