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8" r:id="rId3"/>
    <p:sldId id="267" r:id="rId4"/>
    <p:sldId id="320" r:id="rId5"/>
    <p:sldId id="268" r:id="rId6"/>
    <p:sldId id="269" r:id="rId7"/>
    <p:sldId id="270" r:id="rId8"/>
    <p:sldId id="286" r:id="rId9"/>
    <p:sldId id="285" r:id="rId10"/>
    <p:sldId id="321" r:id="rId11"/>
    <p:sldId id="330" r:id="rId12"/>
    <p:sldId id="331" r:id="rId13"/>
    <p:sldId id="332" r:id="rId14"/>
    <p:sldId id="287" r:id="rId15"/>
    <p:sldId id="288" r:id="rId16"/>
    <p:sldId id="333" r:id="rId17"/>
    <p:sldId id="334" r:id="rId18"/>
    <p:sldId id="335" r:id="rId19"/>
    <p:sldId id="336" r:id="rId20"/>
    <p:sldId id="337" r:id="rId21"/>
    <p:sldId id="338" r:id="rId22"/>
    <p:sldId id="339" r:id="rId23"/>
    <p:sldId id="340" r:id="rId24"/>
    <p:sldId id="341" r:id="rId25"/>
    <p:sldId id="342" r:id="rId26"/>
    <p:sldId id="275" r:id="rId27"/>
    <p:sldId id="343" r:id="rId28"/>
    <p:sldId id="344" r:id="rId29"/>
    <p:sldId id="345" r:id="rId30"/>
    <p:sldId id="346" r:id="rId31"/>
    <p:sldId id="347" r:id="rId32"/>
    <p:sldId id="348" r:id="rId33"/>
    <p:sldId id="349" r:id="rId34"/>
    <p:sldId id="356" r:id="rId35"/>
    <p:sldId id="350" r:id="rId36"/>
    <p:sldId id="351" r:id="rId37"/>
    <p:sldId id="357" r:id="rId38"/>
    <p:sldId id="358" r:id="rId39"/>
    <p:sldId id="359" r:id="rId40"/>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 stiliaus, lentelės tinkleli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Be stiliaus, be tinklelio">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Šviesus stilius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Vidutinis stili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Vidutinis stilius 2 – paryškinima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Vidutinis stilius 2 – paryškinima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94717" autoAdjust="0"/>
  </p:normalViewPr>
  <p:slideViewPr>
    <p:cSldViewPr snapToGrid="0">
      <p:cViewPr varScale="1">
        <p:scale>
          <a:sx n="108" d="100"/>
          <a:sy n="108" d="100"/>
        </p:scale>
        <p:origin x="708" y="114"/>
      </p:cViewPr>
      <p:guideLst>
        <p:guide pos="3840"/>
        <p:guide orient="horz" pos="2160"/>
      </p:guideLst>
    </p:cSldViewPr>
  </p:slideViewPr>
  <p:notesTextViewPr>
    <p:cViewPr>
      <p:scale>
        <a:sx n="1" d="1"/>
        <a:sy n="1" d="1"/>
      </p:scale>
      <p:origin x="0" y="0"/>
    </p:cViewPr>
  </p:notesTextViewPr>
  <p:sorterViewPr>
    <p:cViewPr>
      <p:scale>
        <a:sx n="100" d="100"/>
        <a:sy n="100" d="100"/>
      </p:scale>
      <p:origin x="0" y="-831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lt-LT"/>
              <a:t>Spustelėję redag. ruoš. pavad. stilių</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F197FC79-204B-48E3-BDFA-BE755EAB2671}" type="datetimeFigureOut">
              <a:rPr lang="lt-LT" smtClean="0"/>
              <a:t>2024-01-24</a:t>
            </a:fld>
            <a:endParaRPr lang="lt-LT"/>
          </a:p>
        </p:txBody>
      </p:sp>
      <p:sp>
        <p:nvSpPr>
          <p:cNvPr id="5" name="Footer Placeholder 4"/>
          <p:cNvSpPr>
            <a:spLocks noGrp="1"/>
          </p:cNvSpPr>
          <p:nvPr>
            <p:ph type="ftr" sz="quarter" idx="11"/>
          </p:nvPr>
        </p:nvSpPr>
        <p:spPr>
          <a:xfrm>
            <a:off x="2416500" y="329307"/>
            <a:ext cx="4973915" cy="309201"/>
          </a:xfrm>
        </p:spPr>
        <p:txBody>
          <a:bodyPr/>
          <a:lstStyle/>
          <a:p>
            <a:endParaRPr lang="lt-LT"/>
          </a:p>
        </p:txBody>
      </p:sp>
      <p:sp>
        <p:nvSpPr>
          <p:cNvPr id="6" name="Slide Number Placeholder 5"/>
          <p:cNvSpPr>
            <a:spLocks noGrp="1"/>
          </p:cNvSpPr>
          <p:nvPr>
            <p:ph type="sldNum" sz="quarter" idx="12"/>
          </p:nvPr>
        </p:nvSpPr>
        <p:spPr>
          <a:xfrm>
            <a:off x="1437664" y="798973"/>
            <a:ext cx="811019" cy="503578"/>
          </a:xfrm>
        </p:spPr>
        <p:txBody>
          <a:bodyPr/>
          <a:lstStyle/>
          <a:p>
            <a:fld id="{5B3026CA-D770-4DCB-A1CF-79E2B9B99AD7}" type="slidenum">
              <a:rPr lang="lt-LT" smtClean="0"/>
              <a:t>‹#›</a:t>
            </a:fld>
            <a:endParaRPr lang="lt-LT"/>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7459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F197FC79-204B-48E3-BDFA-BE755EAB2671}" type="datetimeFigureOut">
              <a:rPr lang="lt-LT" smtClean="0"/>
              <a:t>2024-01-24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3026CA-D770-4DCB-A1CF-79E2B9B99AD7}" type="slidenum">
              <a:rPr lang="lt-LT" smtClean="0"/>
              <a:t>‹#›</a:t>
            </a:fld>
            <a:endParaRPr lang="lt-LT"/>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90480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lt-LT"/>
              <a:t>Spustelėję redag. ruoš. pavad. stilių</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F197FC79-204B-48E3-BDFA-BE755EAB2671}" type="datetimeFigureOut">
              <a:rPr lang="lt-LT" smtClean="0"/>
              <a:t>2024-01-24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3026CA-D770-4DCB-A1CF-79E2B9B99AD7}" type="slidenum">
              <a:rPr lang="lt-LT" smtClean="0"/>
              <a:t>‹#›</a:t>
            </a:fld>
            <a:endParaRPr lang="lt-LT"/>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86927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Content Placeholder 2"/>
          <p:cNvSpPr>
            <a:spLocks noGrp="1"/>
          </p:cNvSpPr>
          <p:nvPr>
            <p:ph idx="1"/>
          </p:nvPr>
        </p:nvSpPr>
        <p:spPr/>
        <p:txBody>
          <a:bodyPr ancho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F197FC79-204B-48E3-BDFA-BE755EAB2671}" type="datetimeFigureOut">
              <a:rPr lang="lt-LT" smtClean="0"/>
              <a:t>2024-01-24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3026CA-D770-4DCB-A1CF-79E2B9B99AD7}" type="slidenum">
              <a:rPr lang="lt-LT" smtClean="0"/>
              <a:t>‹#›</a:t>
            </a:fld>
            <a:endParaRPr lang="lt-LT"/>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288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lt-LT"/>
              <a:t>Spustelėję redag. ruoš. pavad. stilių</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Redaguoti šablono teksto stilius</a:t>
            </a:r>
          </a:p>
        </p:txBody>
      </p:sp>
      <p:sp>
        <p:nvSpPr>
          <p:cNvPr id="4" name="Date Placeholder 3"/>
          <p:cNvSpPr>
            <a:spLocks noGrp="1"/>
          </p:cNvSpPr>
          <p:nvPr>
            <p:ph type="dt" sz="half" idx="10"/>
          </p:nvPr>
        </p:nvSpPr>
        <p:spPr/>
        <p:txBody>
          <a:bodyPr/>
          <a:lstStyle/>
          <a:p>
            <a:fld id="{F197FC79-204B-48E3-BDFA-BE755EAB2671}" type="datetimeFigureOut">
              <a:rPr lang="lt-LT" smtClean="0"/>
              <a:t>2024-01-24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5B3026CA-D770-4DCB-A1CF-79E2B9B99AD7}" type="slidenum">
              <a:rPr lang="lt-LT" smtClean="0"/>
              <a:t>‹#›</a:t>
            </a:fld>
            <a:endParaRPr lang="lt-LT"/>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2280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lt-LT"/>
              <a:t>Spustelėję redag. ruoš. pavad. stilių</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F197FC79-204B-48E3-BDFA-BE755EAB2671}" type="datetimeFigureOut">
              <a:rPr lang="lt-LT" smtClean="0"/>
              <a:t>2024-01-24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5B3026CA-D770-4DCB-A1CF-79E2B9B99AD7}" type="slidenum">
              <a:rPr lang="lt-LT" smtClean="0"/>
              <a:t>‹#›</a:t>
            </a:fld>
            <a:endParaRPr lang="lt-LT"/>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522907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lt-LT"/>
              <a:t>Spustelėję redag. ruoš. pavad. stilių</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4" name="Content Placeholder 3"/>
          <p:cNvSpPr>
            <a:spLocks noGrp="1"/>
          </p:cNvSpPr>
          <p:nvPr>
            <p:ph sz="half" idx="2"/>
          </p:nvPr>
        </p:nvSpPr>
        <p:spPr>
          <a:xfrm>
            <a:off x="1447191" y="2824269"/>
            <a:ext cx="4645152" cy="2644457"/>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6" name="Content Placeholder 5"/>
          <p:cNvSpPr>
            <a:spLocks noGrp="1"/>
          </p:cNvSpPr>
          <p:nvPr>
            <p:ph sz="quarter" idx="4"/>
          </p:nvPr>
        </p:nvSpPr>
        <p:spPr>
          <a:xfrm>
            <a:off x="6412362" y="2821491"/>
            <a:ext cx="4645152" cy="2637371"/>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F197FC79-204B-48E3-BDFA-BE755EAB2671}" type="datetimeFigureOut">
              <a:rPr lang="lt-LT" smtClean="0"/>
              <a:t>2024-01-24</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5B3026CA-D770-4DCB-A1CF-79E2B9B99AD7}" type="slidenum">
              <a:rPr lang="lt-LT" smtClean="0"/>
              <a:t>‹#›</a:t>
            </a:fld>
            <a:endParaRPr lang="lt-LT"/>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7665620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Date Placeholder 2"/>
          <p:cNvSpPr>
            <a:spLocks noGrp="1"/>
          </p:cNvSpPr>
          <p:nvPr>
            <p:ph type="dt" sz="half" idx="10"/>
          </p:nvPr>
        </p:nvSpPr>
        <p:spPr/>
        <p:txBody>
          <a:bodyPr/>
          <a:lstStyle/>
          <a:p>
            <a:fld id="{F197FC79-204B-48E3-BDFA-BE755EAB2671}" type="datetimeFigureOut">
              <a:rPr lang="lt-LT" smtClean="0"/>
              <a:t>2024-01-24</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5B3026CA-D770-4DCB-A1CF-79E2B9B99AD7}" type="slidenum">
              <a:rPr lang="lt-LT" smtClean="0"/>
              <a:t>‹#›</a:t>
            </a:fld>
            <a:endParaRPr lang="lt-LT"/>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0600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7FC79-204B-48E3-BDFA-BE755EAB2671}" type="datetimeFigureOut">
              <a:rPr lang="lt-LT" smtClean="0"/>
              <a:t>2024-01-24</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5B3026CA-D770-4DCB-A1CF-79E2B9B99AD7}" type="slidenum">
              <a:rPr lang="lt-LT" smtClean="0"/>
              <a:t>‹#›</a:t>
            </a:fld>
            <a:endParaRPr lang="lt-LT"/>
          </a:p>
        </p:txBody>
      </p:sp>
    </p:spTree>
    <p:extLst>
      <p:ext uri="{BB962C8B-B14F-4D97-AF65-F5344CB8AC3E}">
        <p14:creationId xmlns:p14="http://schemas.microsoft.com/office/powerpoint/2010/main" val="159204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lt-LT"/>
              <a:t>Spustelėję redag. ruoš. pavad. stilių</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e Placeholder 4"/>
          <p:cNvSpPr>
            <a:spLocks noGrp="1"/>
          </p:cNvSpPr>
          <p:nvPr>
            <p:ph type="dt" sz="half" idx="10"/>
          </p:nvPr>
        </p:nvSpPr>
        <p:spPr/>
        <p:txBody>
          <a:bodyPr/>
          <a:lstStyle/>
          <a:p>
            <a:fld id="{F197FC79-204B-48E3-BDFA-BE755EAB2671}" type="datetimeFigureOut">
              <a:rPr lang="lt-LT" smtClean="0"/>
              <a:t>2024-01-24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5B3026CA-D770-4DCB-A1CF-79E2B9B99AD7}" type="slidenum">
              <a:rPr lang="lt-LT" smtClean="0"/>
              <a:t>‹#›</a:t>
            </a:fld>
            <a:endParaRPr lang="lt-LT"/>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83150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lt-LT"/>
              <a:t>Spustelėję redag. ruoš. pavad. stilių</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 norėdami įtraukti pav.</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197FC79-204B-48E3-BDFA-BE755EAB2671}" type="datetimeFigureOut">
              <a:rPr lang="lt-LT" smtClean="0"/>
              <a:t>2024-01-24</a:t>
            </a:fld>
            <a:endParaRPr lang="lt-LT"/>
          </a:p>
        </p:txBody>
      </p:sp>
      <p:sp>
        <p:nvSpPr>
          <p:cNvPr id="6" name="Footer Placeholder 5"/>
          <p:cNvSpPr>
            <a:spLocks noGrp="1"/>
          </p:cNvSpPr>
          <p:nvPr>
            <p:ph type="ftr" sz="quarter" idx="11"/>
          </p:nvPr>
        </p:nvSpPr>
        <p:spPr>
          <a:xfrm>
            <a:off x="1447382" y="318640"/>
            <a:ext cx="5541004" cy="320931"/>
          </a:xfrm>
        </p:spPr>
        <p:txBody>
          <a:bodyPr/>
          <a:lstStyle/>
          <a:p>
            <a:endParaRPr lang="lt-LT"/>
          </a:p>
        </p:txBody>
      </p:sp>
      <p:sp>
        <p:nvSpPr>
          <p:cNvPr id="7" name="Slide Number Placeholder 6"/>
          <p:cNvSpPr>
            <a:spLocks noGrp="1"/>
          </p:cNvSpPr>
          <p:nvPr>
            <p:ph type="sldNum" sz="quarter" idx="12"/>
          </p:nvPr>
        </p:nvSpPr>
        <p:spPr/>
        <p:txBody>
          <a:bodyPr/>
          <a:lstStyle/>
          <a:p>
            <a:fld id="{5B3026CA-D770-4DCB-A1CF-79E2B9B99AD7}" type="slidenum">
              <a:rPr lang="lt-LT" smtClean="0"/>
              <a:t>‹#›</a:t>
            </a:fld>
            <a:endParaRPr lang="lt-LT"/>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54600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lt-LT"/>
              <a:t>Spustelėję redag. ruoš. pavad. stilių</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197FC79-204B-48E3-BDFA-BE755EAB2671}" type="datetimeFigureOut">
              <a:rPr lang="lt-LT" smtClean="0"/>
              <a:t>2024-01-24</a:t>
            </a:fld>
            <a:endParaRPr lang="lt-LT"/>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B3026CA-D770-4DCB-A1CF-79E2B9B99AD7}" type="slidenum">
              <a:rPr lang="lt-LT" smtClean="0"/>
              <a:t>‹#›</a:t>
            </a:fld>
            <a:endParaRPr lang="lt-LT"/>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956053"/>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1804" y="1181038"/>
            <a:ext cx="7766936" cy="1646302"/>
          </a:xfrm>
        </p:spPr>
        <p:txBody>
          <a:bodyPr>
            <a:normAutofit fontScale="90000"/>
          </a:bodyPr>
          <a:lstStyle/>
          <a:p>
            <a:pPr algn="ctr"/>
            <a:r>
              <a:rPr lang="lt-LT" b="1" dirty="0">
                <a:solidFill>
                  <a:schemeClr val="accent2">
                    <a:lumMod val="50000"/>
                  </a:schemeClr>
                </a:solidFill>
              </a:rPr>
              <a:t>JONAVOS JERONIMO RALIO GIMNAZIJA</a:t>
            </a:r>
          </a:p>
        </p:txBody>
      </p:sp>
      <p:sp>
        <p:nvSpPr>
          <p:cNvPr id="3" name="Antrinis pavadinimas 2"/>
          <p:cNvSpPr>
            <a:spLocks noGrp="1"/>
          </p:cNvSpPr>
          <p:nvPr>
            <p:ph type="subTitle" idx="1"/>
          </p:nvPr>
        </p:nvSpPr>
        <p:spPr>
          <a:xfrm>
            <a:off x="1814035" y="3770020"/>
            <a:ext cx="7766936" cy="1096899"/>
          </a:xfrm>
        </p:spPr>
        <p:txBody>
          <a:bodyPr>
            <a:noAutofit/>
          </a:bodyPr>
          <a:lstStyle/>
          <a:p>
            <a:pPr algn="ctr"/>
            <a:r>
              <a:rPr lang="lt-LT" sz="3600" b="1" dirty="0">
                <a:solidFill>
                  <a:schemeClr val="tx1"/>
                </a:solidFill>
                <a:latin typeface="Arial Narrow" panose="020B0606020202030204" pitchFamily="34" charset="0"/>
              </a:rPr>
              <a:t>2023</a:t>
            </a:r>
            <a:r>
              <a:rPr lang="lt-LT" sz="3600" b="1" dirty="0">
                <a:solidFill>
                  <a:schemeClr val="tx1"/>
                </a:solidFill>
              </a:rPr>
              <a:t> m. įsivertinimo ir pažangos </a:t>
            </a:r>
            <a:r>
              <a:rPr lang="lt-LT" sz="3600" b="1" dirty="0"/>
              <a:t>ataskaita</a:t>
            </a:r>
            <a:endParaRPr lang="lt-LT" sz="3600" b="1" dirty="0">
              <a:solidFill>
                <a:schemeClr val="tx1"/>
              </a:solidFill>
            </a:endParaRPr>
          </a:p>
        </p:txBody>
      </p:sp>
    </p:spTree>
    <p:extLst>
      <p:ext uri="{BB962C8B-B14F-4D97-AF65-F5344CB8AC3E}">
        <p14:creationId xmlns:p14="http://schemas.microsoft.com/office/powerpoint/2010/main" val="2748259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3200" b="1" i="1" dirty="0">
                <a:latin typeface="Arial" panose="020B0604020202020204" pitchFamily="34" charset="0"/>
                <a:cs typeface="Arial" panose="020B0604020202020204" pitchFamily="34" charset="0"/>
              </a:rPr>
              <a:t>Mokinių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3725073364"/>
              </p:ext>
            </p:extLst>
          </p:nvPr>
        </p:nvGraphicFramePr>
        <p:xfrm>
          <a:off x="1543362" y="825940"/>
          <a:ext cx="9480177" cy="5496618"/>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998589">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77636">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14.</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arial" panose="020B0604020202020204" pitchFamily="34" charset="0"/>
                        </a:rPr>
                        <a:t> Mokytojai dažnai išmėgina pamokose ką nors naujo.</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16,3</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8,9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77636">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15.</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a:t>
                      </a:r>
                      <a:r>
                        <a:rPr lang="lt-LT" sz="2400" b="0" i="0" dirty="0">
                          <a:solidFill>
                            <a:srgbClr val="444444"/>
                          </a:solidFill>
                          <a:effectLst/>
                          <a:latin typeface="arial" panose="020B0604020202020204" pitchFamily="34" charset="0"/>
                        </a:rPr>
                        <a:t>Pamokose dažnai dirbama mažomis grupėmis.</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8,1</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40730">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16.</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t"/>
                      <a:r>
                        <a:rPr lang="lt-LT" sz="2400" b="0" dirty="0"/>
                        <a:t> </a:t>
                      </a:r>
                      <a:r>
                        <a:rPr lang="lt-LT" sz="2400" b="0" i="0" dirty="0">
                          <a:effectLst/>
                          <a:latin typeface="Arial" panose="020B0604020202020204" pitchFamily="34" charset="0"/>
                          <a:cs typeface="Arial" panose="020B0604020202020204" pitchFamily="34" charset="0"/>
                        </a:rPr>
                        <a:t>Mokiniai gerai žino darbo grupėje taisykles</a:t>
                      </a:r>
                    </a:p>
                    <a:p>
                      <a:br>
                        <a:rPr lang="lt-LT" sz="2400" b="0" i="0" dirty="0">
                          <a:effectLst/>
                        </a:rPr>
                      </a:b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29,3</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35173">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17.</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dirty="0"/>
                        <a:t> </a:t>
                      </a:r>
                      <a:r>
                        <a:rPr lang="lt-LT" sz="2400" b="0" i="0" dirty="0">
                          <a:solidFill>
                            <a:srgbClr val="444444"/>
                          </a:solidFill>
                          <a:effectLst/>
                          <a:latin typeface="arial" panose="020B0604020202020204" pitchFamily="34" charset="0"/>
                        </a:rPr>
                        <a:t>Aš ieškau įvairių būdų spręsti mokymosi problemas</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 27,6</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836228"/>
                  </a:ext>
                </a:extLst>
              </a:tr>
            </a:tbl>
          </a:graphicData>
        </a:graphic>
      </p:graphicFrame>
    </p:spTree>
    <p:extLst>
      <p:ext uri="{BB962C8B-B14F-4D97-AF65-F5344CB8AC3E}">
        <p14:creationId xmlns:p14="http://schemas.microsoft.com/office/powerpoint/2010/main" val="1744691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3200" b="1" i="1" dirty="0">
                <a:latin typeface="Arial" panose="020B0604020202020204" pitchFamily="34" charset="0"/>
                <a:cs typeface="Arial" panose="020B0604020202020204" pitchFamily="34" charset="0"/>
              </a:rPr>
              <a:t>Mokinių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1039423135"/>
              </p:ext>
            </p:extLst>
          </p:nvPr>
        </p:nvGraphicFramePr>
        <p:xfrm>
          <a:off x="1773382" y="1006764"/>
          <a:ext cx="9384145" cy="4692075"/>
        </p:xfrm>
        <a:graphic>
          <a:graphicData uri="http://schemas.openxmlformats.org/drawingml/2006/table">
            <a:tbl>
              <a:tblPr firstRow="1" bandRow="1"/>
              <a:tblGrid>
                <a:gridCol w="811961">
                  <a:extLst>
                    <a:ext uri="{9D8B030D-6E8A-4147-A177-3AD203B41FA5}">
                      <a16:colId xmlns:a16="http://schemas.microsoft.com/office/drawing/2014/main" val="20000"/>
                    </a:ext>
                  </a:extLst>
                </a:gridCol>
                <a:gridCol w="5683731">
                  <a:extLst>
                    <a:ext uri="{9D8B030D-6E8A-4147-A177-3AD203B41FA5}">
                      <a16:colId xmlns:a16="http://schemas.microsoft.com/office/drawing/2014/main" val="20001"/>
                    </a:ext>
                  </a:extLst>
                </a:gridCol>
                <a:gridCol w="1583991">
                  <a:extLst>
                    <a:ext uri="{9D8B030D-6E8A-4147-A177-3AD203B41FA5}">
                      <a16:colId xmlns:a16="http://schemas.microsoft.com/office/drawing/2014/main" val="20002"/>
                    </a:ext>
                  </a:extLst>
                </a:gridCol>
                <a:gridCol w="1304462">
                  <a:extLst>
                    <a:ext uri="{9D8B030D-6E8A-4147-A177-3AD203B41FA5}">
                      <a16:colId xmlns:a16="http://schemas.microsoft.com/office/drawing/2014/main" val="20003"/>
                    </a:ext>
                  </a:extLst>
                </a:gridCol>
              </a:tblGrid>
              <a:tr h="705925">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05925">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arial" panose="020B0604020202020204" pitchFamily="34" charset="0"/>
                        </a:rPr>
                        <a:t>Man aišku, kaip naują informaciją sieti su turimomis žiniomis.</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16,3</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5,7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05925">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19.</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a:t>
                      </a:r>
                      <a:r>
                        <a:rPr lang="lt-LT" sz="2400" b="0" i="0" dirty="0">
                          <a:solidFill>
                            <a:srgbClr val="444444"/>
                          </a:solidFill>
                          <a:effectLst/>
                          <a:latin typeface="arial" panose="020B0604020202020204" pitchFamily="34" charset="0"/>
                        </a:rPr>
                        <a:t>Aš moku didelį informacijos kiekį supaprastinti, sutrumpinti</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19,5</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77245">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20.</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t"/>
                      <a:r>
                        <a:rPr lang="lt-LT" sz="2400" dirty="0"/>
                        <a:t> </a:t>
                      </a:r>
                      <a:r>
                        <a:rPr lang="lt-LT" sz="2400" b="0" i="0" dirty="0">
                          <a:effectLst/>
                          <a:latin typeface="Arial" panose="020B0604020202020204" pitchFamily="34" charset="0"/>
                          <a:cs typeface="Arial" panose="020B0604020202020204" pitchFamily="34" charset="0"/>
                        </a:rPr>
                        <a:t>Aš žinau, ką turiu mokėti, pabaigus temą, skyrių.</a:t>
                      </a:r>
                    </a:p>
                    <a:p>
                      <a:br>
                        <a:rPr lang="lt-LT" sz="2400" b="0" i="0" dirty="0">
                          <a:effectLst/>
                        </a:rPr>
                      </a:b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19,5</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05925">
                <a:tc gridSpan="4">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836228"/>
                  </a:ext>
                </a:extLst>
              </a:tr>
            </a:tbl>
          </a:graphicData>
        </a:graphic>
      </p:graphicFrame>
    </p:spTree>
    <p:extLst>
      <p:ext uri="{BB962C8B-B14F-4D97-AF65-F5344CB8AC3E}">
        <p14:creationId xmlns:p14="http://schemas.microsoft.com/office/powerpoint/2010/main" val="2872951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895927"/>
          </a:xfrm>
        </p:spPr>
        <p:txBody>
          <a:bodyPr>
            <a:noAutofit/>
          </a:bodyPr>
          <a:lstStyle/>
          <a:p>
            <a:pPr algn="ctr"/>
            <a:r>
              <a:rPr lang="lt-LT" sz="3200" b="1" i="1" dirty="0">
                <a:latin typeface="Arial" panose="020B0604020202020204" pitchFamily="34" charset="0"/>
                <a:cs typeface="Arial" panose="020B0604020202020204" pitchFamily="34" charset="0"/>
              </a:rPr>
              <a:t>Mokinių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3829027699"/>
              </p:ext>
            </p:extLst>
          </p:nvPr>
        </p:nvGraphicFramePr>
        <p:xfrm>
          <a:off x="554182" y="600364"/>
          <a:ext cx="11637818" cy="5859894"/>
        </p:xfrm>
        <a:graphic>
          <a:graphicData uri="http://schemas.openxmlformats.org/drawingml/2006/table">
            <a:tbl>
              <a:tblPr firstRow="1" bandRow="1"/>
              <a:tblGrid>
                <a:gridCol w="594633">
                  <a:extLst>
                    <a:ext uri="{9D8B030D-6E8A-4147-A177-3AD203B41FA5}">
                      <a16:colId xmlns:a16="http://schemas.microsoft.com/office/drawing/2014/main" val="20000"/>
                    </a:ext>
                  </a:extLst>
                </a:gridCol>
                <a:gridCol w="11043185">
                  <a:extLst>
                    <a:ext uri="{9D8B030D-6E8A-4147-A177-3AD203B41FA5}">
                      <a16:colId xmlns:a16="http://schemas.microsoft.com/office/drawing/2014/main" val="20001"/>
                    </a:ext>
                  </a:extLst>
                </a:gridCol>
              </a:tblGrid>
              <a:tr h="878095">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p>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Kokius būdus galėtumėte pasiūlyti, kad pamokos medžiagą vienodai gerai suprastų ir gabieji,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a:t>
                      </a: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ir silpnesnieji mokiniai?</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645250">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t"/>
                      <a:r>
                        <a:rPr lang="lt-LT" sz="2400" b="0" i="0" kern="1200" dirty="0">
                          <a:solidFill>
                            <a:schemeClr val="tx1"/>
                          </a:solidFill>
                          <a:effectLst/>
                          <a:latin typeface="+mn-lt"/>
                          <a:ea typeface="+mn-ea"/>
                          <a:cs typeface="+mn-cs"/>
                        </a:rPr>
                        <a:t>Vesti pamoką su aistra ir užsidegimu, nelaikyti klausimų "durnais". Mokinti vaikus, kaip bendrauti ir sukurti ryšį mokyklose, kad jiems nebūtų baisu smalsauti.</a:t>
                      </a:r>
                    </a:p>
                    <a:p>
                      <a:pPr fontAlgn="t"/>
                      <a:r>
                        <a:rPr lang="lt-LT" sz="2400" b="0" i="0" kern="1200" dirty="0">
                          <a:solidFill>
                            <a:schemeClr val="tx1"/>
                          </a:solidFill>
                          <a:effectLst/>
                          <a:latin typeface="+mn-lt"/>
                          <a:ea typeface="+mn-ea"/>
                          <a:cs typeface="+mn-cs"/>
                        </a:rPr>
                        <a:t>Mokytojai turi patys išmanyti savo dalyką, būti atsakingi už savo mokinius ir jų rezultatus, o ne mokintis kartu su mokiniais naujų dalykų</a:t>
                      </a:r>
                    </a:p>
                    <a:p>
                      <a:pPr fontAlgn="t"/>
                      <a:r>
                        <a:rPr lang="lt-LT" sz="2400" b="0" i="0" kern="1200" dirty="0">
                          <a:solidFill>
                            <a:schemeClr val="tx1"/>
                          </a:solidFill>
                          <a:effectLst/>
                          <a:latin typeface="+mn-lt"/>
                          <a:ea typeface="+mn-ea"/>
                          <a:cs typeface="+mn-cs"/>
                        </a:rPr>
                        <a:t>Neskubėti baigti temos ir leisti mokiniams ilgiau pasimokyti. Per greitas tempas, daug informacijos užduodama išmokti per trumpą laiką.</a:t>
                      </a:r>
                    </a:p>
                    <a:p>
                      <a:pPr fontAlgn="t"/>
                      <a:r>
                        <a:rPr lang="lt-LT" sz="2400" b="0" i="0" kern="1200" dirty="0">
                          <a:solidFill>
                            <a:schemeClr val="tx1"/>
                          </a:solidFill>
                          <a:effectLst/>
                          <a:latin typeface="+mn-lt"/>
                          <a:ea typeface="+mn-ea"/>
                          <a:cs typeface="+mn-cs"/>
                        </a:rPr>
                        <a:t>Galbūt , reikėtų labiau skatinti dirbti grupelėse , kad ir visai nedidelėse . Manau , tada mokiniai jaustųsi pakankamai saugiai ir galėtų </a:t>
                      </a:r>
                      <a:r>
                        <a:rPr lang="lt-LT" sz="2400" b="0" i="0" kern="1200" dirty="0" err="1">
                          <a:solidFill>
                            <a:schemeClr val="tx1"/>
                          </a:solidFill>
                          <a:effectLst/>
                          <a:latin typeface="+mn-lt"/>
                          <a:ea typeface="+mn-ea"/>
                          <a:cs typeface="+mn-cs"/>
                        </a:rPr>
                        <a:t>įstraukti</a:t>
                      </a:r>
                      <a:r>
                        <a:rPr lang="lt-LT" sz="2400" b="0" i="0" kern="1200" dirty="0">
                          <a:solidFill>
                            <a:schemeClr val="tx1"/>
                          </a:solidFill>
                          <a:effectLst/>
                          <a:latin typeface="+mn-lt"/>
                          <a:ea typeface="+mn-ea"/>
                          <a:cs typeface="+mn-cs"/>
                        </a:rPr>
                        <a:t> į darbą .</a:t>
                      </a:r>
                    </a:p>
                    <a:p>
                      <a:pPr fontAlgn="t"/>
                      <a:r>
                        <a:rPr lang="lt-LT" sz="2400" b="0" i="0" kern="1200" dirty="0">
                          <a:solidFill>
                            <a:schemeClr val="tx1"/>
                          </a:solidFill>
                          <a:effectLst/>
                          <a:latin typeface="+mn-lt"/>
                          <a:ea typeface="+mn-ea"/>
                          <a:cs typeface="+mn-cs"/>
                        </a:rPr>
                        <a:t>Kad mokytojos</a:t>
                      </a:r>
                      <a:r>
                        <a:rPr lang="lt-LT" sz="2400" b="0" i="0" kern="1200" baseline="0" dirty="0">
                          <a:solidFill>
                            <a:schemeClr val="tx1"/>
                          </a:solidFill>
                          <a:effectLst/>
                          <a:latin typeface="+mn-lt"/>
                          <a:ea typeface="+mn-ea"/>
                          <a:cs typeface="+mn-cs"/>
                        </a:rPr>
                        <a:t> </a:t>
                      </a:r>
                      <a:r>
                        <a:rPr lang="lt-LT" sz="2400" b="0" i="0" kern="1200" dirty="0">
                          <a:solidFill>
                            <a:schemeClr val="tx1"/>
                          </a:solidFill>
                          <a:effectLst/>
                          <a:latin typeface="+mn-lt"/>
                          <a:ea typeface="+mn-ea"/>
                          <a:cs typeface="+mn-cs"/>
                        </a:rPr>
                        <a:t>kai kuriuos dalykus paaiškintų ne tik moksliškai, bet ir susietų su gyvenimu.</a:t>
                      </a:r>
                    </a:p>
                    <a:p>
                      <a:pPr fontAlgn="t"/>
                      <a:r>
                        <a:rPr lang="lt-LT" sz="2400" b="0" i="0" kern="1200" dirty="0">
                          <a:solidFill>
                            <a:schemeClr val="tx1"/>
                          </a:solidFill>
                          <a:effectLst/>
                          <a:latin typeface="+mn-lt"/>
                          <a:ea typeface="+mn-ea"/>
                          <a:cs typeface="+mn-cs"/>
                        </a:rPr>
                        <a:t>Mokyti mokinius, priprasti prie grupinių darbų, galvoti ir spręsti kartu.</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90524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942109"/>
          </a:xfrm>
        </p:spPr>
        <p:txBody>
          <a:bodyPr>
            <a:noAutofit/>
          </a:bodyPr>
          <a:lstStyle/>
          <a:p>
            <a:pPr algn="ctr"/>
            <a:r>
              <a:rPr lang="lt-LT" sz="3200" b="1" i="1" dirty="0">
                <a:latin typeface="Arial" panose="020B0604020202020204" pitchFamily="34" charset="0"/>
                <a:cs typeface="Arial" panose="020B0604020202020204" pitchFamily="34" charset="0"/>
              </a:rPr>
              <a:t> Mokinių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1907623861"/>
              </p:ext>
            </p:extLst>
          </p:nvPr>
        </p:nvGraphicFramePr>
        <p:xfrm>
          <a:off x="939378" y="655781"/>
          <a:ext cx="11166764" cy="5578507"/>
        </p:xfrm>
        <a:graphic>
          <a:graphicData uri="http://schemas.openxmlformats.org/drawingml/2006/table">
            <a:tbl>
              <a:tblPr firstRow="1" bandRow="1"/>
              <a:tblGrid>
                <a:gridCol w="543395">
                  <a:extLst>
                    <a:ext uri="{9D8B030D-6E8A-4147-A177-3AD203B41FA5}">
                      <a16:colId xmlns:a16="http://schemas.microsoft.com/office/drawing/2014/main" val="20000"/>
                    </a:ext>
                  </a:extLst>
                </a:gridCol>
                <a:gridCol w="10623369">
                  <a:extLst>
                    <a:ext uri="{9D8B030D-6E8A-4147-A177-3AD203B41FA5}">
                      <a16:colId xmlns:a16="http://schemas.microsoft.com/office/drawing/2014/main" val="20001"/>
                    </a:ext>
                  </a:extLst>
                </a:gridCol>
              </a:tblGrid>
              <a:tr h="775854">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p>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Kokius būdus galėtumėte pasiūlyti, kad pamokos medžiagą vienodai gerai suprastų ir gabieji, ir silpnesnieji mokiniai?</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49559">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t"/>
                      <a:r>
                        <a:rPr lang="lt-LT" sz="2000" b="0" i="0" kern="1200" dirty="0">
                          <a:solidFill>
                            <a:schemeClr val="tx1"/>
                          </a:solidFill>
                          <a:effectLst/>
                          <a:latin typeface="+mn-lt"/>
                          <a:ea typeface="+mn-ea"/>
                          <a:cs typeface="+mn-cs"/>
                        </a:rPr>
                        <a:t>Mokytojui padedant suprasti tą neaiškią temą</a:t>
                      </a:r>
                    </a:p>
                    <a:p>
                      <a:pPr fontAlgn="t"/>
                      <a:r>
                        <a:rPr lang="lt-LT" sz="2000" b="0" i="0" kern="1200" dirty="0">
                          <a:solidFill>
                            <a:schemeClr val="tx1"/>
                          </a:solidFill>
                          <a:effectLst/>
                          <a:latin typeface="+mn-lt"/>
                          <a:ea typeface="+mn-ea"/>
                          <a:cs typeface="+mn-cs"/>
                        </a:rPr>
                        <a:t>Skirti daugiau dėmesio silpnesniems mokiniams</a:t>
                      </a:r>
                    </a:p>
                    <a:p>
                      <a:pPr fontAlgn="t"/>
                      <a:r>
                        <a:rPr lang="lt-LT" sz="2000" b="0" i="0" kern="1200" dirty="0">
                          <a:solidFill>
                            <a:schemeClr val="tx1"/>
                          </a:solidFill>
                          <a:effectLst/>
                          <a:latin typeface="+mn-lt"/>
                          <a:ea typeface="+mn-ea"/>
                          <a:cs typeface="+mn-cs"/>
                        </a:rPr>
                        <a:t>Skirti daugiau interaktyvių, praktinių užduočių. Pamokos yra gan tos pačios, monotoniškos, trūksta įvairovės. Tai galėtų padėti mokiniams įsisavinti mokomąją medžiagą, mokinys taip pat galėtų susidomėti pamokos veikla, ir taip susidaryti kitokią nuomonę apie ją, kitaip nusiteikti.</a:t>
                      </a:r>
                    </a:p>
                    <a:p>
                      <a:pPr marL="0" marR="0" indent="0" algn="l" defTabSz="914400" rtl="0" eaLnBrk="1" fontAlgn="t" latinLnBrk="0" hangingPunct="1">
                        <a:lnSpc>
                          <a:spcPct val="100000"/>
                        </a:lnSpc>
                        <a:spcBef>
                          <a:spcPts val="0"/>
                        </a:spcBef>
                        <a:spcAft>
                          <a:spcPts val="0"/>
                        </a:spcAft>
                        <a:buClrTx/>
                        <a:buSzTx/>
                        <a:buFontTx/>
                        <a:buNone/>
                        <a:tabLst/>
                        <a:defRPr/>
                      </a:pPr>
                      <a:r>
                        <a:rPr lang="lt-LT" sz="2000" dirty="0"/>
                        <a:t>Daugiau integruotų pamokų</a:t>
                      </a:r>
                    </a:p>
                    <a:p>
                      <a:r>
                        <a:rPr lang="lt-LT" sz="2000" dirty="0"/>
                        <a:t>Pamokose daugiau grupinio darbo, nes kartais toks jausmas, kad suolo draugas geriau paaiškina temą, nei pati mokytoja. Mokoma begalė nereikalingos informacijos, kurią būtų galima sutrumpinti ir geriau įsiminti. Ir turiu problemų su biologijos mokytoja, nes manau, kad ji labai silpnai moko.</a:t>
                      </a:r>
                    </a:p>
                    <a:p>
                      <a:r>
                        <a:rPr lang="lt-LT" sz="2000" dirty="0"/>
                        <a:t>Darant daugiau grupinių darbų.</a:t>
                      </a:r>
                    </a:p>
                    <a:p>
                      <a:r>
                        <a:rPr lang="lt-LT" sz="2000" dirty="0"/>
                        <a:t>Supaprastinti teikiamą informaciją, kad kiekvienas galėtų žinoti bent jau pagrindus</a:t>
                      </a:r>
                    </a:p>
                    <a:p>
                      <a:r>
                        <a:rPr lang="lt-LT" sz="2000" dirty="0"/>
                        <a:t>Daugiau vaizdo medžiagos</a:t>
                      </a:r>
                    </a:p>
                    <a:p>
                      <a:pPr fontAlgn="t"/>
                      <a:endParaRPr lang="lt-LT" sz="1800" b="0" i="0" kern="1200" dirty="0">
                        <a:solidFill>
                          <a:schemeClr val="tx1"/>
                        </a:solidFill>
                        <a:effectLst/>
                        <a:latin typeface="+mn-lt"/>
                        <a:ea typeface="+mn-ea"/>
                        <a:cs typeface="+mn-cs"/>
                      </a:endParaRPr>
                    </a:p>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97392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714410" y="557694"/>
            <a:ext cx="10784863" cy="1320800"/>
          </a:xfrm>
        </p:spPr>
        <p:txBody>
          <a:bodyPr>
            <a:normAutofit/>
          </a:bodyPr>
          <a:lstStyle/>
          <a:p>
            <a:pPr algn="ctr"/>
            <a:r>
              <a:rPr lang="lt-LT" b="1" dirty="0"/>
              <a:t>Stipriosios pusės</a:t>
            </a:r>
          </a:p>
        </p:txBody>
      </p:sp>
      <p:graphicFrame>
        <p:nvGraphicFramePr>
          <p:cNvPr id="5" name="Lentelė 4"/>
          <p:cNvGraphicFramePr>
            <a:graphicFrameLocks noGrp="1"/>
          </p:cNvGraphicFramePr>
          <p:nvPr>
            <p:extLst>
              <p:ext uri="{D42A27DB-BD31-4B8C-83A1-F6EECF244321}">
                <p14:modId xmlns:p14="http://schemas.microsoft.com/office/powerpoint/2010/main" val="3762016458"/>
              </p:ext>
            </p:extLst>
          </p:nvPr>
        </p:nvGraphicFramePr>
        <p:xfrm>
          <a:off x="1582653" y="2114630"/>
          <a:ext cx="9048376" cy="8991600"/>
        </p:xfrm>
        <a:graphic>
          <a:graphicData uri="http://schemas.openxmlformats.org/drawingml/2006/table">
            <a:tbl>
              <a:tblPr firstRow="1" bandRow="1">
                <a:tableStyleId>{2D5ABB26-0587-4C30-8999-92F81FD0307C}</a:tableStyleId>
              </a:tblPr>
              <a:tblGrid>
                <a:gridCol w="9048376">
                  <a:extLst>
                    <a:ext uri="{9D8B030D-6E8A-4147-A177-3AD203B41FA5}">
                      <a16:colId xmlns:a16="http://schemas.microsoft.com/office/drawing/2014/main" val="20000"/>
                    </a:ext>
                  </a:extLst>
                </a:gridCol>
              </a:tblGrid>
              <a:tr h="4526180">
                <a:tc>
                  <a:txBody>
                    <a:bodyPr/>
                    <a:lstStyle/>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it-IT" sz="2400" dirty="0">
                          <a:effectLst/>
                          <a:latin typeface="Calibri" panose="020F0502020204030204" pitchFamily="34" charset="0"/>
                          <a:ea typeface="Calibri" panose="020F0502020204030204" pitchFamily="34" charset="0"/>
                          <a:cs typeface="Times New Roman" panose="02020603050405020304" pitchFamily="18" charset="0"/>
                        </a:rPr>
                        <a:t>Mo</a:t>
                      </a:r>
                      <a:r>
                        <a:rPr lang="lt-LT" sz="2400" dirty="0" err="1">
                          <a:effectLst/>
                          <a:latin typeface="Calibri" panose="020F0502020204030204" pitchFamily="34" charset="0"/>
                          <a:ea typeface="Calibri" panose="020F0502020204030204" pitchFamily="34" charset="0"/>
                          <a:cs typeface="Times New Roman" panose="02020603050405020304" pitchFamily="18" charset="0"/>
                        </a:rPr>
                        <a:t>kytojai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pamokos pradžioje supažindina su pamokos tikslais </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Įvairių dalykų konsultacijos padeda mokiniams geriau mokytis</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Mokytojų užduodami klausimai skatina mokinius mąstyti</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Mokytojai skiria įdomias užduotis</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Dažnai dirbama grupėse, nes mokiniai gerai žino darbo grupėje taisykles</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Mokiniai patys ieško įvairių būdų, kaip spręsti mokymosi problemas</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Mokytojai padeda mokytis, paaiškina papildomai </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aseline="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baseline="0" dirty="0">
                        <a:solidFill>
                          <a:schemeClr val="tx1"/>
                        </a:solidFill>
                        <a:effectLst/>
                        <a:latin typeface="Calibri" panose="020F0502020204030204" pitchFamily="34" charset="0"/>
                        <a:ea typeface="+mn-ea"/>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dirty="0">
                        <a:solidFill>
                          <a:schemeClr val="tx1"/>
                        </a:solidFill>
                        <a:effectLst/>
                        <a:latin typeface="+mn-lt"/>
                        <a:ea typeface="+mn-ea"/>
                        <a:cs typeface="+mn-cs"/>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dirty="0"/>
                        <a:t>Per paskutinius 2 mėnesius aš iš kitų mokinių nesijuokiau , nesišaipiau</a:t>
                      </a:r>
                    </a:p>
                    <a:p>
                      <a:pPr marL="342900" indent="-342900">
                        <a:buAutoNum type="arabicPeriod"/>
                      </a:pPr>
                      <a:r>
                        <a:rPr lang="sv-SE" sz="2800" dirty="0"/>
                        <a:t>Man yra svarbu mokytis</a:t>
                      </a:r>
                      <a:endParaRPr lang="lt-LT" sz="2800" dirty="0"/>
                    </a:p>
                    <a:p>
                      <a:pPr marL="342900" indent="-342900">
                        <a:buAutoNum type="arabicPeriod"/>
                      </a:pPr>
                      <a:r>
                        <a:rPr lang="lt-LT" sz="2800" dirty="0"/>
                        <a:t>Mokykloje esame skatinami bendradarbiauti, padėti vieni kitiems</a:t>
                      </a:r>
                    </a:p>
                    <a:p>
                      <a:pPr marL="342900" indent="-342900">
                        <a:buAutoNum type="arabicPeriod"/>
                      </a:pPr>
                      <a:r>
                        <a:rPr lang="lt-LT" sz="2800" dirty="0"/>
                        <a:t>Mano</a:t>
                      </a:r>
                      <a:r>
                        <a:rPr lang="lt-LT" sz="2800" baseline="0" dirty="0"/>
                        <a:t> pasiekimų vertinimas man yra aiškus</a:t>
                      </a:r>
                      <a:endParaRPr lang="lt-LT" sz="2800"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536334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26846" y="465331"/>
            <a:ext cx="10784863" cy="1320800"/>
          </a:xfrm>
        </p:spPr>
        <p:txBody>
          <a:bodyPr>
            <a:normAutofit/>
          </a:bodyPr>
          <a:lstStyle/>
          <a:p>
            <a:pPr algn="ctr"/>
            <a:r>
              <a:rPr lang="lt-LT" b="1" dirty="0"/>
              <a:t>Tobulintinos  pusės</a:t>
            </a:r>
          </a:p>
        </p:txBody>
      </p:sp>
      <p:graphicFrame>
        <p:nvGraphicFramePr>
          <p:cNvPr id="3" name="Lentelė 2"/>
          <p:cNvGraphicFramePr>
            <a:graphicFrameLocks noGrp="1"/>
          </p:cNvGraphicFramePr>
          <p:nvPr>
            <p:extLst>
              <p:ext uri="{D42A27DB-BD31-4B8C-83A1-F6EECF244321}">
                <p14:modId xmlns:p14="http://schemas.microsoft.com/office/powerpoint/2010/main" val="4035646588"/>
              </p:ext>
            </p:extLst>
          </p:nvPr>
        </p:nvGraphicFramePr>
        <p:xfrm>
          <a:off x="1188282" y="2194253"/>
          <a:ext cx="9652390" cy="5305180"/>
        </p:xfrm>
        <a:graphic>
          <a:graphicData uri="http://schemas.openxmlformats.org/drawingml/2006/table">
            <a:tbl>
              <a:tblPr>
                <a:tableStyleId>{2D5ABB26-0587-4C30-8999-92F81FD0307C}</a:tableStyleId>
              </a:tblPr>
              <a:tblGrid>
                <a:gridCol w="9652390">
                  <a:extLst>
                    <a:ext uri="{9D8B030D-6E8A-4147-A177-3AD203B41FA5}">
                      <a16:colId xmlns:a16="http://schemas.microsoft.com/office/drawing/2014/main" val="20000"/>
                    </a:ext>
                  </a:extLst>
                </a:gridCol>
              </a:tblGrid>
              <a:tr h="3518625">
                <a:tc>
                  <a:txBody>
                    <a:bodyPr/>
                    <a:lstStyle/>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dirty="0">
                          <a:solidFill>
                            <a:schemeClr val="tx1"/>
                          </a:solidFill>
                          <a:effectLst/>
                          <a:latin typeface="+mn-lt"/>
                          <a:ea typeface="+mn-ea"/>
                          <a:cs typeface="+mn-cs"/>
                        </a:rPr>
                        <a:t>Dažniau</a:t>
                      </a:r>
                      <a:r>
                        <a:rPr lang="lt-LT" sz="2800" b="0" i="0" kern="1200" baseline="0" dirty="0">
                          <a:solidFill>
                            <a:schemeClr val="tx1"/>
                          </a:solidFill>
                          <a:effectLst/>
                          <a:latin typeface="+mn-lt"/>
                          <a:ea typeface="+mn-ea"/>
                          <a:cs typeface="+mn-cs"/>
                        </a:rPr>
                        <a:t> leisti mokiniams pasirinkti, kiek jie sugebės išmokti.</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Leisti mokiniams pasirinkti, kaip atlikti užduotį.</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Per pamokas skirti mokiniams skirtingas užduotis </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Naują temą pradėti tik tada, kai išmokstama ankstesnė</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Labiau pasitikėti mokiniais ir leisti išmėginti savus užduoties atlikimo būdus. </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dirty="0">
                          <a:effectLst/>
                          <a:latin typeface="Calibri" panose="020F0502020204030204" pitchFamily="34" charset="0"/>
                          <a:ea typeface="Calibri" panose="020F0502020204030204" pitchFamily="34" charset="0"/>
                          <a:cs typeface="Times New Roman" panose="02020603050405020304" pitchFamily="18" charset="0"/>
                        </a:rPr>
                        <a:t>Dažniau</a:t>
                      </a:r>
                      <a:r>
                        <a:rPr lang="lt-LT" sz="2800" baseline="0" dirty="0">
                          <a:effectLst/>
                          <a:latin typeface="Calibri" panose="020F0502020204030204" pitchFamily="34" charset="0"/>
                          <a:ea typeface="Calibri" panose="020F0502020204030204" pitchFamily="34" charset="0"/>
                          <a:cs typeface="Times New Roman" panose="02020603050405020304" pitchFamily="18" charset="0"/>
                        </a:rPr>
                        <a:t> dirbti mažomis grupėmis</a:t>
                      </a: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baseline="0" dirty="0"/>
                    </a:p>
                  </a:txBody>
                  <a:tcPr/>
                </a:tc>
                <a:extLst>
                  <a:ext uri="{0D108BD9-81ED-4DB2-BD59-A6C34878D82A}">
                    <a16:rowId xmlns:a16="http://schemas.microsoft.com/office/drawing/2014/main" val="10000"/>
                  </a:ext>
                </a:extLst>
              </a:tr>
              <a:tr h="946540">
                <a:tc>
                  <a:txBody>
                    <a:bodyPr/>
                    <a:lstStyle/>
                    <a:p>
                      <a:endParaRPr lang="lt-LT" sz="28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74042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913706" y="467932"/>
            <a:ext cx="8596668" cy="1320800"/>
          </a:xfrm>
        </p:spPr>
        <p:txBody>
          <a:bodyPr>
            <a:normAutofit/>
          </a:bodyPr>
          <a:lstStyle/>
          <a:p>
            <a:pPr algn="ctr"/>
            <a:r>
              <a:rPr lang="lt-LT" sz="5400" b="1" i="1" dirty="0"/>
              <a:t>Mokytojų apklausa</a:t>
            </a:r>
          </a:p>
        </p:txBody>
      </p:sp>
      <p:graphicFrame>
        <p:nvGraphicFramePr>
          <p:cNvPr id="3" name="Lentelė 2"/>
          <p:cNvGraphicFramePr>
            <a:graphicFrameLocks noGrp="1"/>
          </p:cNvGraphicFramePr>
          <p:nvPr>
            <p:extLst>
              <p:ext uri="{D42A27DB-BD31-4B8C-83A1-F6EECF244321}">
                <p14:modId xmlns:p14="http://schemas.microsoft.com/office/powerpoint/2010/main" val="1918333717"/>
              </p:ext>
            </p:extLst>
          </p:nvPr>
        </p:nvGraphicFramePr>
        <p:xfrm>
          <a:off x="2714711" y="2522708"/>
          <a:ext cx="8128000" cy="1280160"/>
        </p:xfrm>
        <a:graphic>
          <a:graphicData uri="http://schemas.openxmlformats.org/drawingml/2006/table">
            <a:tbl>
              <a:tblPr firstRow="1" bandRow="1">
                <a:tableStyleId>{2D5ABB26-0587-4C30-8999-92F81FD0307C}</a:tableStyleId>
              </a:tblPr>
              <a:tblGrid>
                <a:gridCol w="5914135">
                  <a:extLst>
                    <a:ext uri="{9D8B030D-6E8A-4147-A177-3AD203B41FA5}">
                      <a16:colId xmlns:a16="http://schemas.microsoft.com/office/drawing/2014/main" val="20000"/>
                    </a:ext>
                  </a:extLst>
                </a:gridCol>
                <a:gridCol w="2213865">
                  <a:extLst>
                    <a:ext uri="{9D8B030D-6E8A-4147-A177-3AD203B41FA5}">
                      <a16:colId xmlns:a16="http://schemas.microsoft.com/office/drawing/2014/main" val="20001"/>
                    </a:ext>
                  </a:extLst>
                </a:gridCol>
              </a:tblGrid>
              <a:tr h="370840">
                <a:tc>
                  <a:txBody>
                    <a:bodyPr/>
                    <a:lstStyle/>
                    <a:p>
                      <a:endParaRPr lang="lt-LT" sz="3600" dirty="0"/>
                    </a:p>
                  </a:txBody>
                  <a:tcPr/>
                </a:tc>
                <a:tc>
                  <a:txBody>
                    <a:bodyPr/>
                    <a:lstStyle/>
                    <a:p>
                      <a:endParaRPr lang="lt-LT" sz="3600" dirty="0"/>
                    </a:p>
                  </a:txBody>
                  <a:tcPr/>
                </a:tc>
                <a:extLst>
                  <a:ext uri="{0D108BD9-81ED-4DB2-BD59-A6C34878D82A}">
                    <a16:rowId xmlns:a16="http://schemas.microsoft.com/office/drawing/2014/main" val="10000"/>
                  </a:ext>
                </a:extLst>
              </a:tr>
              <a:tr h="370840">
                <a:tc>
                  <a:txBody>
                    <a:bodyPr/>
                    <a:lstStyle/>
                    <a:p>
                      <a:r>
                        <a:rPr lang="lt-LT" sz="3600" dirty="0"/>
                        <a:t>Visiškai</a:t>
                      </a:r>
                      <a:r>
                        <a:rPr lang="lt-LT" sz="3600" baseline="0" dirty="0"/>
                        <a:t> </a:t>
                      </a:r>
                      <a:r>
                        <a:rPr lang="lt-LT" sz="3600" dirty="0"/>
                        <a:t> atsakytų klausimynų - </a:t>
                      </a:r>
                    </a:p>
                  </a:txBody>
                  <a:tcPr/>
                </a:tc>
                <a:tc>
                  <a:txBody>
                    <a:bodyPr/>
                    <a:lstStyle/>
                    <a:p>
                      <a:r>
                        <a:rPr lang="lt-LT" sz="3600" dirty="0"/>
                        <a:t>36</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55180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3200" b="1" i="1" dirty="0">
                <a:latin typeface="Arial" panose="020B0604020202020204" pitchFamily="34" charset="0"/>
                <a:cs typeface="Arial" panose="020B0604020202020204" pitchFamily="34" charset="0"/>
              </a:rPr>
              <a:t>Mokytojų nuomonė apie mokyklą</a:t>
            </a:r>
          </a:p>
        </p:txBody>
      </p:sp>
      <p:graphicFrame>
        <p:nvGraphicFramePr>
          <p:cNvPr id="3" name="Lentelė 2"/>
          <p:cNvGraphicFramePr>
            <a:graphicFrameLocks noGrp="1"/>
          </p:cNvGraphicFramePr>
          <p:nvPr/>
        </p:nvGraphicFramePr>
        <p:xfrm>
          <a:off x="2314349" y="41992062"/>
          <a:ext cx="5709672" cy="17832642"/>
        </p:xfrm>
        <a:graphic>
          <a:graphicData uri="http://schemas.openxmlformats.org/drawingml/2006/table">
            <a:tbl>
              <a:tblPr firstRow="1" bandRow="1"/>
              <a:tblGrid>
                <a:gridCol w="684896">
                  <a:extLst>
                    <a:ext uri="{9D8B030D-6E8A-4147-A177-3AD203B41FA5}">
                      <a16:colId xmlns:a16="http://schemas.microsoft.com/office/drawing/2014/main" val="20000"/>
                    </a:ext>
                  </a:extLst>
                </a:gridCol>
                <a:gridCol w="2452112">
                  <a:extLst>
                    <a:ext uri="{9D8B030D-6E8A-4147-A177-3AD203B41FA5}">
                      <a16:colId xmlns:a16="http://schemas.microsoft.com/office/drawing/2014/main" val="20001"/>
                    </a:ext>
                  </a:extLst>
                </a:gridCol>
                <a:gridCol w="1334023">
                  <a:extLst>
                    <a:ext uri="{9D8B030D-6E8A-4147-A177-3AD203B41FA5}">
                      <a16:colId xmlns:a16="http://schemas.microsoft.com/office/drawing/2014/main" val="20002"/>
                    </a:ext>
                  </a:extLst>
                </a:gridCol>
                <a:gridCol w="1238641">
                  <a:extLst>
                    <a:ext uri="{9D8B030D-6E8A-4147-A177-3AD203B41FA5}">
                      <a16:colId xmlns:a16="http://schemas.microsoft.com/office/drawing/2014/main" val="20003"/>
                    </a:ext>
                  </a:extLst>
                </a:gridCol>
              </a:tblGrid>
              <a:tr h="604065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2017</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2018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man padeda pažinti mano gabumus ir polinkius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Mokykloje esame skatinami bendradarbiauti, padėti vieni kitiems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 yra svarbu mokytis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Mokykloje aš sužinau aiškią informaciją apie tolimesnio mokymosi ir karjeros galimybes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Į mokyklą einu su džiaugsmu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aš iš kitų mokinių nesijuokiau, nesišaipiau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iš manęs mokykloje niekas  nesijuokė, nesišaipė</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 name="Rectangle 1"/>
          <p:cNvSpPr>
            <a:spLocks noChangeArrowheads="1"/>
          </p:cNvSpPr>
          <p:nvPr/>
        </p:nvSpPr>
        <p:spPr bwMode="auto">
          <a:xfrm>
            <a:off x="3481388" y="2630488"/>
            <a:ext cx="11556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p>
        </p:txBody>
      </p:sp>
      <p:graphicFrame>
        <p:nvGraphicFramePr>
          <p:cNvPr id="6" name="Lentelė 5"/>
          <p:cNvGraphicFramePr>
            <a:graphicFrameLocks noGrp="1"/>
          </p:cNvGraphicFramePr>
          <p:nvPr>
            <p:extLst>
              <p:ext uri="{D42A27DB-BD31-4B8C-83A1-F6EECF244321}">
                <p14:modId xmlns:p14="http://schemas.microsoft.com/office/powerpoint/2010/main" val="632087122"/>
              </p:ext>
            </p:extLst>
          </p:nvPr>
        </p:nvGraphicFramePr>
        <p:xfrm>
          <a:off x="1218814" y="925744"/>
          <a:ext cx="10677378" cy="4836055"/>
        </p:xfrm>
        <a:graphic>
          <a:graphicData uri="http://schemas.openxmlformats.org/drawingml/2006/table">
            <a:tbl>
              <a:tblPr firstRow="1" bandRow="1"/>
              <a:tblGrid>
                <a:gridCol w="801858">
                  <a:extLst>
                    <a:ext uri="{9D8B030D-6E8A-4147-A177-3AD203B41FA5}">
                      <a16:colId xmlns:a16="http://schemas.microsoft.com/office/drawing/2014/main" val="20000"/>
                    </a:ext>
                  </a:extLst>
                </a:gridCol>
                <a:gridCol w="7100855">
                  <a:extLst>
                    <a:ext uri="{9D8B030D-6E8A-4147-A177-3AD203B41FA5}">
                      <a16:colId xmlns:a16="http://schemas.microsoft.com/office/drawing/2014/main" val="20001"/>
                    </a:ext>
                  </a:extLst>
                </a:gridCol>
                <a:gridCol w="1278380">
                  <a:extLst>
                    <a:ext uri="{9D8B030D-6E8A-4147-A177-3AD203B41FA5}">
                      <a16:colId xmlns:a16="http://schemas.microsoft.com/office/drawing/2014/main" val="20002"/>
                    </a:ext>
                  </a:extLst>
                </a:gridCol>
                <a:gridCol w="1496285">
                  <a:extLst>
                    <a:ext uri="{9D8B030D-6E8A-4147-A177-3AD203B41FA5}">
                      <a16:colId xmlns:a16="http://schemas.microsoft.com/office/drawing/2014/main" val="20003"/>
                    </a:ext>
                  </a:extLst>
                </a:gridCol>
              </a:tblGrid>
              <a:tr h="70602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                           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i="1"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0" i="1" baseline="0" dirty="0">
                          <a:effectLst/>
                          <a:latin typeface="Calibri" panose="020F0502020204030204" pitchFamily="34" charset="0"/>
                          <a:ea typeface="Calibri" panose="020F0502020204030204" pitchFamily="34" charset="0"/>
                          <a:cs typeface="Times New Roman" panose="02020603050405020304" pitchFamily="18" charset="0"/>
                        </a:rPr>
                        <a:t> nesutinku</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2006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 Mokytojai jaučia atsakomybę už ugdymo proceso kokybę</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76,3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2006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jaučia atsakomybę už ugdymo proceso rezultatus.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76,3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4125">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Aš parenku pamokos turinį pagal individualią mokinių patirtį.</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23,7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95996">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Aš planuoju pamokų turinį, atsižvelgdamas (-a) į konkrečios klasės mokinių pažangą.</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47,4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4125">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Mokomąją medžiagą sieju su mokinių interesais.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34,2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7" name="Rectangle 2"/>
          <p:cNvSpPr>
            <a:spLocks noChangeArrowheads="1"/>
          </p:cNvSpPr>
          <p:nvPr/>
        </p:nvSpPr>
        <p:spPr bwMode="auto">
          <a:xfrm>
            <a:off x="2468515" y="1767978"/>
            <a:ext cx="184003" cy="45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sz="2400"/>
          </a:p>
        </p:txBody>
      </p:sp>
    </p:spTree>
    <p:extLst>
      <p:ext uri="{BB962C8B-B14F-4D97-AF65-F5344CB8AC3E}">
        <p14:creationId xmlns:p14="http://schemas.microsoft.com/office/powerpoint/2010/main" val="756943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2800" b="1" i="1" dirty="0">
                <a:latin typeface="Arial" panose="020B0604020202020204" pitchFamily="34" charset="0"/>
                <a:cs typeface="Arial" panose="020B0604020202020204" pitchFamily="34" charset="0"/>
              </a:rPr>
              <a:t>Mokytojų nuomonė apie mokyklą</a:t>
            </a:r>
          </a:p>
        </p:txBody>
      </p:sp>
      <p:graphicFrame>
        <p:nvGraphicFramePr>
          <p:cNvPr id="3" name="Lentelė 2"/>
          <p:cNvGraphicFramePr>
            <a:graphicFrameLocks noGrp="1"/>
          </p:cNvGraphicFramePr>
          <p:nvPr/>
        </p:nvGraphicFramePr>
        <p:xfrm>
          <a:off x="2314349" y="41992062"/>
          <a:ext cx="5709672" cy="17832642"/>
        </p:xfrm>
        <a:graphic>
          <a:graphicData uri="http://schemas.openxmlformats.org/drawingml/2006/table">
            <a:tbl>
              <a:tblPr firstRow="1" bandRow="1"/>
              <a:tblGrid>
                <a:gridCol w="684896">
                  <a:extLst>
                    <a:ext uri="{9D8B030D-6E8A-4147-A177-3AD203B41FA5}">
                      <a16:colId xmlns:a16="http://schemas.microsoft.com/office/drawing/2014/main" val="20000"/>
                    </a:ext>
                  </a:extLst>
                </a:gridCol>
                <a:gridCol w="2452112">
                  <a:extLst>
                    <a:ext uri="{9D8B030D-6E8A-4147-A177-3AD203B41FA5}">
                      <a16:colId xmlns:a16="http://schemas.microsoft.com/office/drawing/2014/main" val="20001"/>
                    </a:ext>
                  </a:extLst>
                </a:gridCol>
                <a:gridCol w="1334023">
                  <a:extLst>
                    <a:ext uri="{9D8B030D-6E8A-4147-A177-3AD203B41FA5}">
                      <a16:colId xmlns:a16="http://schemas.microsoft.com/office/drawing/2014/main" val="20002"/>
                    </a:ext>
                  </a:extLst>
                </a:gridCol>
                <a:gridCol w="1238641">
                  <a:extLst>
                    <a:ext uri="{9D8B030D-6E8A-4147-A177-3AD203B41FA5}">
                      <a16:colId xmlns:a16="http://schemas.microsoft.com/office/drawing/2014/main" val="20003"/>
                    </a:ext>
                  </a:extLst>
                </a:gridCol>
              </a:tblGrid>
              <a:tr h="604065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2017</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2018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man padeda pažinti mano gabumus ir polinkius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Mokykloje esame skatinami bendradarbiauti, padėti vieni kitiems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 yra svarbu mokytis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Mokykloje aš sužinau aiškią informaciją apie tolimesnio mokymosi ir karjeros galimybes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Į mokyklą einu su džiaugsmu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aš iš kitų mokinių nesijuokiau, nesišaipiau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iš manęs mokykloje niekas  nesijuokė, nesišaipė</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 name="Rectangle 1"/>
          <p:cNvSpPr>
            <a:spLocks noChangeArrowheads="1"/>
          </p:cNvSpPr>
          <p:nvPr/>
        </p:nvSpPr>
        <p:spPr bwMode="auto">
          <a:xfrm>
            <a:off x="3481388" y="2630488"/>
            <a:ext cx="11556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solidFill>
                <a:prstClr val="black"/>
              </a:solidFill>
            </a:endParaRPr>
          </a:p>
        </p:txBody>
      </p:sp>
      <p:sp>
        <p:nvSpPr>
          <p:cNvPr id="7" name="Rectangle 2"/>
          <p:cNvSpPr>
            <a:spLocks noChangeArrowheads="1"/>
          </p:cNvSpPr>
          <p:nvPr/>
        </p:nvSpPr>
        <p:spPr bwMode="auto">
          <a:xfrm>
            <a:off x="2468515" y="1767978"/>
            <a:ext cx="184003" cy="45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sz="2400">
              <a:solidFill>
                <a:prstClr val="black"/>
              </a:solidFill>
            </a:endParaRPr>
          </a:p>
        </p:txBody>
      </p:sp>
      <p:graphicFrame>
        <p:nvGraphicFramePr>
          <p:cNvPr id="8" name="Lentelė 7"/>
          <p:cNvGraphicFramePr>
            <a:graphicFrameLocks noGrp="1"/>
          </p:cNvGraphicFramePr>
          <p:nvPr>
            <p:extLst>
              <p:ext uri="{D42A27DB-BD31-4B8C-83A1-F6EECF244321}">
                <p14:modId xmlns:p14="http://schemas.microsoft.com/office/powerpoint/2010/main" val="2024810876"/>
              </p:ext>
            </p:extLst>
          </p:nvPr>
        </p:nvGraphicFramePr>
        <p:xfrm>
          <a:off x="1251375" y="1029617"/>
          <a:ext cx="10723808" cy="4447279"/>
        </p:xfrm>
        <a:graphic>
          <a:graphicData uri="http://schemas.openxmlformats.org/drawingml/2006/table">
            <a:tbl>
              <a:tblPr firstRow="1" bandRow="1"/>
              <a:tblGrid>
                <a:gridCol w="742611">
                  <a:extLst>
                    <a:ext uri="{9D8B030D-6E8A-4147-A177-3AD203B41FA5}">
                      <a16:colId xmlns:a16="http://schemas.microsoft.com/office/drawing/2014/main" val="20000"/>
                    </a:ext>
                  </a:extLst>
                </a:gridCol>
                <a:gridCol w="7186088">
                  <a:extLst>
                    <a:ext uri="{9D8B030D-6E8A-4147-A177-3AD203B41FA5}">
                      <a16:colId xmlns:a16="http://schemas.microsoft.com/office/drawing/2014/main" val="20001"/>
                    </a:ext>
                  </a:extLst>
                </a:gridCol>
                <a:gridCol w="1557690">
                  <a:extLst>
                    <a:ext uri="{9D8B030D-6E8A-4147-A177-3AD203B41FA5}">
                      <a16:colId xmlns:a16="http://schemas.microsoft.com/office/drawing/2014/main" val="20002"/>
                    </a:ext>
                  </a:extLst>
                </a:gridCol>
                <a:gridCol w="1237419">
                  <a:extLst>
                    <a:ext uri="{9D8B030D-6E8A-4147-A177-3AD203B41FA5}">
                      <a16:colId xmlns:a16="http://schemas.microsoft.com/office/drawing/2014/main" val="20003"/>
                    </a:ext>
                  </a:extLst>
                </a:gridCol>
              </a:tblGrid>
              <a:tr h="295840">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Vis9iškai</a:t>
                      </a:r>
                      <a:r>
                        <a:rPr lang="lt-LT" sz="2400" b="0"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5573">
                <a:tc>
                  <a:txBody>
                    <a:bodyPr/>
                    <a:lstStyle/>
                    <a:p>
                      <a:pPr>
                        <a:lnSpc>
                          <a:spcPct val="107000"/>
                        </a:lnSpc>
                        <a:spcAft>
                          <a:spcPts val="0"/>
                        </a:spcAft>
                      </a:pPr>
                      <a:r>
                        <a:rPr lang="lt-LT" sz="2400" b="0" i="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6.</a:t>
                      </a:r>
                      <a:endParaRPr lang="lt-LT" sz="2400" b="0" i="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Pamokoje planuojamos veiklos padeda siekti mano pamokos tikslo.</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65,8</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25573">
                <a:tc>
                  <a:txBody>
                    <a:bodyPr/>
                    <a:lstStyle/>
                    <a:p>
                      <a:pPr>
                        <a:lnSpc>
                          <a:spcPct val="107000"/>
                        </a:lnSpc>
                        <a:spcAft>
                          <a:spcPts val="0"/>
                        </a:spcAft>
                      </a:pPr>
                      <a:r>
                        <a:rPr lang="lt-LT" sz="2400" b="0" i="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7.</a:t>
                      </a:r>
                      <a:endParaRPr lang="lt-LT" sz="2400" b="0" i="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 Pamokos tenkina mokinių poreikius.</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21,1</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14746">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8.</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Projektai ir </a:t>
                      </a:r>
                      <a:r>
                        <a:rPr lang="lt-LT" sz="2400" b="0" i="0" kern="1200" dirty="0" err="1">
                          <a:solidFill>
                            <a:schemeClr val="tx1"/>
                          </a:solidFill>
                          <a:effectLst/>
                          <a:latin typeface="+mn-lt"/>
                          <a:ea typeface="+mn-ea"/>
                          <a:cs typeface="+mn-cs"/>
                        </a:rPr>
                        <a:t>popamokinės</a:t>
                      </a:r>
                      <a:r>
                        <a:rPr lang="lt-LT" sz="2400" b="0" i="0" kern="1200" dirty="0">
                          <a:solidFill>
                            <a:schemeClr val="tx1"/>
                          </a:solidFill>
                          <a:effectLst/>
                          <a:latin typeface="+mn-lt"/>
                          <a:ea typeface="+mn-ea"/>
                          <a:cs typeface="+mn-cs"/>
                        </a:rPr>
                        <a:t> veiklos tenkina mokinių poreikius.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28,6</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59072">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9.</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Aš derinu su kitais mokytojais kontrolinių darbų skyrimą tos pačios klasės mokiniams.</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57,9</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3397">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10.</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Aš kartu su kitais mokytojais aptariu mokinių mokymąsi, pasiekimus</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18,4</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63496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3200" b="1" i="1" dirty="0">
                <a:latin typeface="Arial" panose="020B0604020202020204" pitchFamily="34" charset="0"/>
                <a:cs typeface="Arial" panose="020B0604020202020204" pitchFamily="34" charset="0"/>
              </a:rPr>
              <a:t>Mokytojų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1380248920"/>
              </p:ext>
            </p:extLst>
          </p:nvPr>
        </p:nvGraphicFramePr>
        <p:xfrm>
          <a:off x="1578926" y="1004072"/>
          <a:ext cx="9480177" cy="4220462"/>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720538">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53036">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11.</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Siekdamas (-a) geriau pažinti mokinį, aš tariuosi ir konsultuojuosi su pagalbos mokiniui specialistais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39,5</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8032">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12.</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Diagnostinių tyrimų rezultatai leidžia geriau pažinti mokinius, atrasti jų mokymosi sėkmes ir spragas.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28,9</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67880">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13.</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Mūsų mokykloje mokiniai yra ugdomi atsižvelgiant į jų galimybes ir poreikius.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23,7</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42670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2202022" y="2036190"/>
            <a:ext cx="7213382" cy="5126962"/>
          </a:xfrm>
        </p:spPr>
        <p:txBody>
          <a:bodyPr>
            <a:normAutofit/>
          </a:bodyPr>
          <a:lstStyle/>
          <a:p>
            <a:pPr marL="0" indent="0" algn="ctr">
              <a:buNone/>
            </a:pPr>
            <a:r>
              <a:rPr lang="lt-LT" sz="3600" dirty="0"/>
              <a:t>      </a:t>
            </a:r>
            <a:r>
              <a:rPr lang="lt-LT" sz="3600" b="1" dirty="0"/>
              <a:t>Įsivertinimas atliktas  pagal kokybės įsivertinimo metodiką, kuria remiasi  mokyklos, naudojančios bendrojo ugdymo programas </a:t>
            </a:r>
          </a:p>
        </p:txBody>
      </p:sp>
    </p:spTree>
    <p:extLst>
      <p:ext uri="{BB962C8B-B14F-4D97-AF65-F5344CB8AC3E}">
        <p14:creationId xmlns:p14="http://schemas.microsoft.com/office/powerpoint/2010/main" val="1758998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3200" b="1" i="1" dirty="0">
                <a:latin typeface="Arial" panose="020B0604020202020204" pitchFamily="34" charset="0"/>
                <a:cs typeface="Arial" panose="020B0604020202020204" pitchFamily="34" charset="0"/>
              </a:rPr>
              <a:t>Mokytojų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48113735"/>
              </p:ext>
            </p:extLst>
          </p:nvPr>
        </p:nvGraphicFramePr>
        <p:xfrm>
          <a:off x="1072022" y="1019142"/>
          <a:ext cx="10211863" cy="5051049"/>
        </p:xfrm>
        <a:graphic>
          <a:graphicData uri="http://schemas.openxmlformats.org/drawingml/2006/table">
            <a:tbl>
              <a:tblPr firstRow="1" bandRow="1"/>
              <a:tblGrid>
                <a:gridCol w="883579">
                  <a:extLst>
                    <a:ext uri="{9D8B030D-6E8A-4147-A177-3AD203B41FA5}">
                      <a16:colId xmlns:a16="http://schemas.microsoft.com/office/drawing/2014/main" val="20000"/>
                    </a:ext>
                  </a:extLst>
                </a:gridCol>
                <a:gridCol w="6185058">
                  <a:extLst>
                    <a:ext uri="{9D8B030D-6E8A-4147-A177-3AD203B41FA5}">
                      <a16:colId xmlns:a16="http://schemas.microsoft.com/office/drawing/2014/main" val="20001"/>
                    </a:ext>
                  </a:extLst>
                </a:gridCol>
                <a:gridCol w="1723704">
                  <a:extLst>
                    <a:ext uri="{9D8B030D-6E8A-4147-A177-3AD203B41FA5}">
                      <a16:colId xmlns:a16="http://schemas.microsoft.com/office/drawing/2014/main" val="20002"/>
                    </a:ext>
                  </a:extLst>
                </a:gridCol>
                <a:gridCol w="1419522">
                  <a:extLst>
                    <a:ext uri="{9D8B030D-6E8A-4147-A177-3AD203B41FA5}">
                      <a16:colId xmlns:a16="http://schemas.microsoft.com/office/drawing/2014/main" val="20003"/>
                    </a:ext>
                  </a:extLst>
                </a:gridCol>
              </a:tblGrid>
              <a:tr h="647072">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42537">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14.</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000" dirty="0">
                          <a:effectLst/>
                          <a:latin typeface="Calibri" panose="020F0502020204030204" pitchFamily="34" charset="0"/>
                          <a:ea typeface="Calibri" panose="020F0502020204030204" pitchFamily="34" charset="0"/>
                          <a:cs typeface="Times New Roman" panose="02020603050405020304" pitchFamily="18" charset="0"/>
                        </a:rPr>
                        <a:t> Mokinių specialieji mokymosi poreikiai nustatomi laiku.</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15,8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10,5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43662">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15.</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000" b="0" i="0" kern="1200" dirty="0">
                          <a:solidFill>
                            <a:schemeClr val="tx1"/>
                          </a:solidFill>
                          <a:effectLst/>
                          <a:latin typeface="+mn-lt"/>
                          <a:ea typeface="+mn-ea"/>
                          <a:cs typeface="+mn-cs"/>
                        </a:rPr>
                        <a:t>  Aš numatau, kada konkrečiai mokinių grupei reikės pagalbos atliekant užduotis ir iš anksto tam pasirengiu.</a:t>
                      </a:r>
                    </a:p>
                    <a:p>
                      <a:pPr>
                        <a:lnSpc>
                          <a:spcPct val="107000"/>
                        </a:lnSpc>
                        <a:spcAft>
                          <a:spcPts val="0"/>
                        </a:spcAft>
                      </a:pPr>
                      <a:endParaRPr lang="lt-L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39,5</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53828">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16.</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000" dirty="0"/>
                        <a:t>  Aš stengiuosi, kad mokiniams, turintiems mokymosi sunkumų, būtų laiku suteikiama reikiama pagalba.</a:t>
                      </a:r>
                    </a:p>
                    <a:p>
                      <a:pPr>
                        <a:lnSpc>
                          <a:spcPct val="107000"/>
                        </a:lnSpc>
                        <a:spcAft>
                          <a:spcPts val="0"/>
                        </a:spcAft>
                      </a:pPr>
                      <a:endParaRPr lang="lt-L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42,1</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09532">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17.</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000" dirty="0"/>
                        <a:t>  Mūsų mokykloje mes visi esame atsakingi už tai, kad sudėtingose situacijose mokiniams būtų teikiama parama.</a:t>
                      </a:r>
                    </a:p>
                    <a:p>
                      <a:pPr>
                        <a:lnSpc>
                          <a:spcPct val="107000"/>
                        </a:lnSpc>
                        <a:spcAft>
                          <a:spcPts val="0"/>
                        </a:spcAft>
                      </a:pPr>
                      <a:endParaRPr lang="lt-LT"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 52,6</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836228"/>
                  </a:ext>
                </a:extLst>
              </a:tr>
            </a:tbl>
          </a:graphicData>
        </a:graphic>
      </p:graphicFrame>
    </p:spTree>
    <p:extLst>
      <p:ext uri="{BB962C8B-B14F-4D97-AF65-F5344CB8AC3E}">
        <p14:creationId xmlns:p14="http://schemas.microsoft.com/office/powerpoint/2010/main" val="1062873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3200" b="1" i="1" dirty="0">
                <a:latin typeface="Arial" panose="020B0604020202020204" pitchFamily="34" charset="0"/>
                <a:cs typeface="Arial" panose="020B0604020202020204" pitchFamily="34" charset="0"/>
              </a:rPr>
              <a:t>Mokytojų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2989218854"/>
              </p:ext>
            </p:extLst>
          </p:nvPr>
        </p:nvGraphicFramePr>
        <p:xfrm>
          <a:off x="1825404" y="997527"/>
          <a:ext cx="9480177" cy="5596844"/>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604696">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83832">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 Aš žinau, kur kreiptis, jei įtariu, mokinys turi psichologinių problemų.</a:t>
                      </a:r>
                    </a:p>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81,6</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84414">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19.</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Aš gebu padėti mokiniui, turinčiam bendravimo sunkumų su bendraamžiais.</a:t>
                      </a:r>
                    </a:p>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23,7</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4696">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20.</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 Mokinius remiu tikslingai, individualiai padėdamas jiems mokytis.</a:t>
                      </a:r>
                      <a:endParaRPr lang="lt-LT" sz="2400" b="0" u="none" strike="noStrike" kern="1200" dirty="0">
                        <a:solidFill>
                          <a:schemeClr val="tx1"/>
                        </a:solidFill>
                        <a:effectLst/>
                        <a:latin typeface="+mn-lt"/>
                        <a:ea typeface="+mn-ea"/>
                        <a:cs typeface="+mn-cs"/>
                      </a:endParaRPr>
                    </a:p>
                    <a:p>
                      <a:br>
                        <a:rPr lang="lt-LT" sz="2400" dirty="0">
                          <a:effectLst/>
                        </a:rPr>
                      </a:b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kern="1200" baseline="0" dirty="0">
                          <a:solidFill>
                            <a:srgbClr val="000000"/>
                          </a:solidFill>
                          <a:effectLst/>
                          <a:latin typeface="Corbel" panose="020B0503020204020204" pitchFamily="34" charset="0"/>
                          <a:ea typeface="Calibri" panose="020F0502020204030204" pitchFamily="34" charset="0"/>
                          <a:cs typeface="Arial" panose="020B0604020202020204" pitchFamily="34" charset="0"/>
                        </a:rPr>
                        <a:t>   36,8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8616">
                <a:tc gridSpan="4">
                  <a:txBody>
                    <a:bodyPr/>
                    <a:lstStyle/>
                    <a:p>
                      <a:pPr>
                        <a:lnSpc>
                          <a:spcPct val="107000"/>
                        </a:lnSpc>
                        <a:spcAft>
                          <a:spcPts val="0"/>
                        </a:spcAft>
                      </a:pPr>
                      <a:r>
                        <a:rPr lang="lt-LT" sz="2400" dirty="0"/>
                        <a:t> </a:t>
                      </a:r>
                      <a:r>
                        <a:rPr lang="lt-LT" sz="2400" b="0" i="0" kern="1200" dirty="0">
                          <a:solidFill>
                            <a:schemeClr val="tx1"/>
                          </a:solidFill>
                          <a:effectLst/>
                          <a:latin typeface="+mn-lt"/>
                          <a:ea typeface="+mn-ea"/>
                          <a:cs typeface="+mn-cs"/>
                        </a:rPr>
                        <a:t>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 </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836228"/>
                  </a:ext>
                </a:extLst>
              </a:tr>
            </a:tbl>
          </a:graphicData>
        </a:graphic>
      </p:graphicFrame>
    </p:spTree>
    <p:extLst>
      <p:ext uri="{BB962C8B-B14F-4D97-AF65-F5344CB8AC3E}">
        <p14:creationId xmlns:p14="http://schemas.microsoft.com/office/powerpoint/2010/main" val="36319802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895927"/>
          </a:xfrm>
        </p:spPr>
        <p:txBody>
          <a:bodyPr>
            <a:noAutofit/>
          </a:bodyPr>
          <a:lstStyle/>
          <a:p>
            <a:pPr algn="ctr"/>
            <a:r>
              <a:rPr lang="lt-LT" sz="3200" b="1" i="1" dirty="0">
                <a:latin typeface="Arial" panose="020B0604020202020204" pitchFamily="34" charset="0"/>
                <a:cs typeface="Arial" panose="020B0604020202020204" pitchFamily="34" charset="0"/>
              </a:rPr>
              <a:t>Mokytojų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3330660772"/>
              </p:ext>
            </p:extLst>
          </p:nvPr>
        </p:nvGraphicFramePr>
        <p:xfrm>
          <a:off x="822036" y="960582"/>
          <a:ext cx="11369964" cy="5980027"/>
        </p:xfrm>
        <a:graphic>
          <a:graphicData uri="http://schemas.openxmlformats.org/drawingml/2006/table">
            <a:tbl>
              <a:tblPr firstRow="1" bandRow="1"/>
              <a:tblGrid>
                <a:gridCol w="580947">
                  <a:extLst>
                    <a:ext uri="{9D8B030D-6E8A-4147-A177-3AD203B41FA5}">
                      <a16:colId xmlns:a16="http://schemas.microsoft.com/office/drawing/2014/main" val="20000"/>
                    </a:ext>
                  </a:extLst>
                </a:gridCol>
                <a:gridCol w="10789017">
                  <a:extLst>
                    <a:ext uri="{9D8B030D-6E8A-4147-A177-3AD203B41FA5}">
                      <a16:colId xmlns:a16="http://schemas.microsoft.com/office/drawing/2014/main" val="20001"/>
                    </a:ext>
                  </a:extLst>
                </a:gridCol>
              </a:tblGrid>
              <a:tr h="943367">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p>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Kokie individualizavimo ir diferencijavimo būdai labiausiai pasiteisina?</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036660">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800" kern="1200" dirty="0">
                          <a:solidFill>
                            <a:schemeClr val="tx1"/>
                          </a:solidFill>
                          <a:effectLst/>
                          <a:latin typeface="+mn-lt"/>
                          <a:ea typeface="+mn-ea"/>
                          <a:cs typeface="+mn-cs"/>
                        </a:rPr>
                        <a:t> Darbas grupėse</a:t>
                      </a:r>
                    </a:p>
                    <a:p>
                      <a:r>
                        <a:rPr lang="lt-LT" sz="2800" kern="1200" dirty="0">
                          <a:solidFill>
                            <a:schemeClr val="tx1"/>
                          </a:solidFill>
                          <a:effectLst/>
                          <a:latin typeface="+mn-lt"/>
                          <a:ea typeface="+mn-ea"/>
                          <a:cs typeface="+mn-cs"/>
                        </a:rPr>
                        <a:t>Sudėtingos ir lengvesnės užduotys.</a:t>
                      </a:r>
                    </a:p>
                    <a:p>
                      <a:r>
                        <a:rPr lang="lt-LT" sz="2800" kern="1200" dirty="0">
                          <a:solidFill>
                            <a:schemeClr val="tx1"/>
                          </a:solidFill>
                          <a:effectLst/>
                          <a:latin typeface="+mn-lt"/>
                          <a:ea typeface="+mn-ea"/>
                          <a:cs typeface="+mn-cs"/>
                        </a:rPr>
                        <a:t>Grupėse individualizuotos užduotys, individualių darbo rezultatų aptarimas </a:t>
                      </a:r>
                      <a:r>
                        <a:rPr lang="lt-LT" sz="2800" kern="1200" dirty="0" err="1">
                          <a:solidFill>
                            <a:schemeClr val="tx1"/>
                          </a:solidFill>
                          <a:effectLst/>
                          <a:latin typeface="+mn-lt"/>
                          <a:ea typeface="+mn-ea"/>
                          <a:cs typeface="+mn-cs"/>
                        </a:rPr>
                        <a:t>grupėje,s</a:t>
                      </a:r>
                      <a:r>
                        <a:rPr lang="lt-LT" sz="2800" kern="1200" dirty="0">
                          <a:solidFill>
                            <a:schemeClr val="tx1"/>
                          </a:solidFill>
                          <a:effectLst/>
                          <a:latin typeface="+mn-lt"/>
                          <a:ea typeface="+mn-ea"/>
                          <a:cs typeface="+mn-cs"/>
                        </a:rPr>
                        <a:t> </a:t>
                      </a:r>
                      <a:r>
                        <a:rPr lang="lt-LT" sz="2800" kern="1200" dirty="0" err="1">
                          <a:solidFill>
                            <a:schemeClr val="tx1"/>
                          </a:solidFill>
                          <a:effectLst/>
                          <a:latin typeface="+mn-lt"/>
                          <a:ea typeface="+mn-ea"/>
                          <a:cs typeface="+mn-cs"/>
                        </a:rPr>
                        <a:t>tiprių</a:t>
                      </a:r>
                      <a:r>
                        <a:rPr lang="lt-LT" sz="2800" kern="1200" dirty="0">
                          <a:solidFill>
                            <a:schemeClr val="tx1"/>
                          </a:solidFill>
                          <a:effectLst/>
                          <a:latin typeface="+mn-lt"/>
                          <a:ea typeface="+mn-ea"/>
                          <a:cs typeface="+mn-cs"/>
                        </a:rPr>
                        <a:t> mokinių kompetencijų panaudojimas padedant silpnesniems</a:t>
                      </a:r>
                    </a:p>
                    <a:p>
                      <a:r>
                        <a:rPr lang="lt-LT" sz="2800" kern="1200" dirty="0">
                          <a:solidFill>
                            <a:schemeClr val="tx1"/>
                          </a:solidFill>
                          <a:effectLst/>
                          <a:latin typeface="+mn-lt"/>
                          <a:ea typeface="+mn-ea"/>
                          <a:cs typeface="+mn-cs"/>
                        </a:rPr>
                        <a:t>Individualus pokalbis, mažiau ir lengvesnės užduotys.</a:t>
                      </a:r>
                    </a:p>
                    <a:p>
                      <a:r>
                        <a:rPr lang="lt-LT" sz="2800" kern="1200" dirty="0">
                          <a:solidFill>
                            <a:schemeClr val="tx1"/>
                          </a:solidFill>
                          <a:effectLst/>
                          <a:latin typeface="+mn-lt"/>
                          <a:ea typeface="+mn-ea"/>
                          <a:cs typeface="+mn-cs"/>
                        </a:rPr>
                        <a:t>Užduočių, mokomosios medžiagos skyrimas atsižvelgiant į mokinių galimybes.</a:t>
                      </a:r>
                    </a:p>
                    <a:p>
                      <a:r>
                        <a:rPr lang="lt-LT" sz="2800" kern="1200" dirty="0">
                          <a:solidFill>
                            <a:schemeClr val="tx1"/>
                          </a:solidFill>
                          <a:effectLst/>
                          <a:latin typeface="+mn-lt"/>
                          <a:ea typeface="+mn-ea"/>
                          <a:cs typeface="+mn-cs"/>
                        </a:rPr>
                        <a:t>Kitokio pobūdžio užduotys, jeigu jas patikrini ir aptari su mokiniu.</a:t>
                      </a:r>
                    </a:p>
                    <a:p>
                      <a:endParaRPr lang="lt-LT" sz="2400" kern="1200" dirty="0">
                        <a:solidFill>
                          <a:schemeClr val="tx1"/>
                        </a:solidFill>
                        <a:effectLst/>
                        <a:latin typeface="+mn-lt"/>
                        <a:ea typeface="+mn-ea"/>
                        <a:cs typeface="+mn-cs"/>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058282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942109"/>
          </a:xfrm>
        </p:spPr>
        <p:txBody>
          <a:bodyPr>
            <a:noAutofit/>
          </a:bodyPr>
          <a:lstStyle/>
          <a:p>
            <a:pPr algn="ctr"/>
            <a:r>
              <a:rPr lang="lt-LT" sz="3200" b="1" i="1" dirty="0">
                <a:latin typeface="Arial" panose="020B0604020202020204" pitchFamily="34" charset="0"/>
                <a:cs typeface="Arial" panose="020B0604020202020204" pitchFamily="34" charset="0"/>
              </a:rPr>
              <a:t> Mokytojų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2202982543"/>
              </p:ext>
            </p:extLst>
          </p:nvPr>
        </p:nvGraphicFramePr>
        <p:xfrm>
          <a:off x="581890" y="674254"/>
          <a:ext cx="11166764" cy="4769645"/>
        </p:xfrm>
        <a:graphic>
          <a:graphicData uri="http://schemas.openxmlformats.org/drawingml/2006/table">
            <a:tbl>
              <a:tblPr firstRow="1" bandRow="1"/>
              <a:tblGrid>
                <a:gridCol w="543395">
                  <a:extLst>
                    <a:ext uri="{9D8B030D-6E8A-4147-A177-3AD203B41FA5}">
                      <a16:colId xmlns:a16="http://schemas.microsoft.com/office/drawing/2014/main" val="20000"/>
                    </a:ext>
                  </a:extLst>
                </a:gridCol>
                <a:gridCol w="10623369">
                  <a:extLst>
                    <a:ext uri="{9D8B030D-6E8A-4147-A177-3AD203B41FA5}">
                      <a16:colId xmlns:a16="http://schemas.microsoft.com/office/drawing/2014/main" val="20001"/>
                    </a:ext>
                  </a:extLst>
                </a:gridCol>
              </a:tblGrid>
              <a:tr h="1117601">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p>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Kokie individualizavimo ir diferencijavimo būdai labiausiai pasiteisina?</a:t>
                      </a:r>
                    </a:p>
                    <a:p>
                      <a:pPr algn="ctr">
                        <a:lnSpc>
                          <a:spcPct val="107000"/>
                        </a:lnSpc>
                        <a:spcAft>
                          <a:spcPts val="0"/>
                        </a:spcAft>
                      </a:pPr>
                      <a:endPar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endParaRPr>
                    </a:p>
                    <a:p>
                      <a:pPr algn="ctr">
                        <a:lnSpc>
                          <a:spcPct val="107000"/>
                        </a:lnSpc>
                        <a:spcAft>
                          <a:spcPts val="0"/>
                        </a:spcAft>
                      </a:pPr>
                      <a:endParaRPr lang="lt-LT" sz="2400" b="1" i="1" kern="1200" dirty="0">
                        <a:solidFill>
                          <a:srgbClr val="000000"/>
                        </a:solidFill>
                        <a:effectLst/>
                        <a:latin typeface="+mj-lt"/>
                        <a:ea typeface="Times New Roman" panose="02020603050405020304" pitchFamily="18" charset="0"/>
                        <a:cs typeface="Arial" panose="020B0604020202020204" pitchFamily="34"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71354">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Didesnis bendravimas, įvairiapusis asmenybės pažinimas.</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Skirtingo sudėtingumo užduotys, individualios konsultacijos.</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Skirtingi užduočių lygiai</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Mokinių individualių poreikių ir mokymosi stilių nustatymas, nuolat stebima, Peržiūrima individuali kiekvieno mokinio pažanga, mokytis su grupe ir po pamokos</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Su motyvuotais, gabiais mokiniais</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a:t>
                      </a:r>
                      <a:r>
                        <a:rPr lang="lt-LT" sz="2400" dirty="0">
                          <a:effectLst/>
                          <a:latin typeface="Calibri" panose="020F0502020204030204" pitchFamily="34" charset="0"/>
                          <a:ea typeface="Calibri" panose="020F0502020204030204" pitchFamily="34" charset="0"/>
                          <a:cs typeface="Times New Roman" panose="02020603050405020304" pitchFamily="18" charset="0"/>
                        </a:rPr>
                        <a:t>bei silpnais mokiniais.</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Iš anksto parengtos užduotys; veiklos intensyvumas</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skirtingos užduotys, kurios motyvuoja tiek silpnesnius, tiek stipresnius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6827019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464" y="733185"/>
            <a:ext cx="10784863" cy="1320800"/>
          </a:xfrm>
        </p:spPr>
        <p:txBody>
          <a:bodyPr>
            <a:normAutofit/>
          </a:bodyPr>
          <a:lstStyle/>
          <a:p>
            <a:pPr algn="ctr"/>
            <a:r>
              <a:rPr lang="lt-LT" b="1" dirty="0"/>
              <a:t>Stipriosios pusės</a:t>
            </a:r>
          </a:p>
        </p:txBody>
      </p:sp>
      <p:graphicFrame>
        <p:nvGraphicFramePr>
          <p:cNvPr id="5" name="Lentelė 4"/>
          <p:cNvGraphicFramePr>
            <a:graphicFrameLocks noGrp="1"/>
          </p:cNvGraphicFramePr>
          <p:nvPr>
            <p:extLst>
              <p:ext uri="{D42A27DB-BD31-4B8C-83A1-F6EECF244321}">
                <p14:modId xmlns:p14="http://schemas.microsoft.com/office/powerpoint/2010/main" val="1676536827"/>
              </p:ext>
            </p:extLst>
          </p:nvPr>
        </p:nvGraphicFramePr>
        <p:xfrm>
          <a:off x="1924696" y="1819065"/>
          <a:ext cx="9048376" cy="7772400"/>
        </p:xfrm>
        <a:graphic>
          <a:graphicData uri="http://schemas.openxmlformats.org/drawingml/2006/table">
            <a:tbl>
              <a:tblPr firstRow="1" bandRow="1">
                <a:tableStyleId>{2D5ABB26-0587-4C30-8999-92F81FD0307C}</a:tableStyleId>
              </a:tblPr>
              <a:tblGrid>
                <a:gridCol w="9048376">
                  <a:extLst>
                    <a:ext uri="{9D8B030D-6E8A-4147-A177-3AD203B41FA5}">
                      <a16:colId xmlns:a16="http://schemas.microsoft.com/office/drawing/2014/main" val="20000"/>
                    </a:ext>
                  </a:extLst>
                </a:gridCol>
              </a:tblGrid>
              <a:tr h="4895771">
                <a:tc>
                  <a:txBody>
                    <a:bodyPr/>
                    <a:lstStyle/>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dirty="0">
                          <a:solidFill>
                            <a:schemeClr val="tx1"/>
                          </a:solidFill>
                          <a:effectLst/>
                          <a:latin typeface="+mn-lt"/>
                          <a:ea typeface="+mn-ea"/>
                          <a:cs typeface="+mn-cs"/>
                        </a:rPr>
                        <a:t>Mokytojai jaučia</a:t>
                      </a:r>
                      <a:r>
                        <a:rPr lang="lt-LT" sz="2800" b="0" i="0" kern="1200" baseline="0" dirty="0">
                          <a:solidFill>
                            <a:schemeClr val="tx1"/>
                          </a:solidFill>
                          <a:effectLst/>
                          <a:latin typeface="+mn-lt"/>
                          <a:ea typeface="+mn-ea"/>
                          <a:cs typeface="+mn-cs"/>
                        </a:rPr>
                        <a:t> atsakomybę už ugdymo proceso kokybę ir rezultatus.</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Mokykloje mokiniams, esantiems sudėtingose situacijose, teikiama parama.</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Mokytojai žino, kur kreiptis, jei įtaria, kad mokinys turi psichologinių problemų.</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Kontrolinių darbų skyrimas yra derinamas su </a:t>
                      </a:r>
                      <a:r>
                        <a:rPr lang="lt-LT" sz="2800" b="0" i="0" kern="1200" baseline="0" dirty="0" err="1">
                          <a:solidFill>
                            <a:schemeClr val="tx1"/>
                          </a:solidFill>
                          <a:effectLst/>
                          <a:latin typeface="+mn-lt"/>
                          <a:ea typeface="+mn-ea"/>
                          <a:cs typeface="+mn-cs"/>
                        </a:rPr>
                        <a:t>kitaius</a:t>
                      </a:r>
                      <a:r>
                        <a:rPr lang="lt-LT" sz="2800" b="0" i="0" kern="1200" baseline="0" dirty="0">
                          <a:solidFill>
                            <a:schemeClr val="tx1"/>
                          </a:solidFill>
                          <a:effectLst/>
                          <a:latin typeface="+mn-lt"/>
                          <a:ea typeface="+mn-ea"/>
                          <a:cs typeface="+mn-cs"/>
                        </a:rPr>
                        <a:t> mokytojais.</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Mokytojau taip planuoja veiklas, kad jos padėtų pasiekti pamokos tikslą. </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baseline="0" dirty="0">
                        <a:solidFill>
                          <a:schemeClr val="tx1"/>
                        </a:solidFill>
                        <a:effectLst/>
                        <a:latin typeface="+mn-lt"/>
                        <a:ea typeface="+mn-ea"/>
                        <a:cs typeface="+mn-cs"/>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602748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89900" y="779367"/>
            <a:ext cx="10784863" cy="1320800"/>
          </a:xfrm>
        </p:spPr>
        <p:txBody>
          <a:bodyPr>
            <a:normAutofit/>
          </a:bodyPr>
          <a:lstStyle/>
          <a:p>
            <a:pPr algn="ctr"/>
            <a:r>
              <a:rPr lang="lt-LT" b="1" dirty="0"/>
              <a:t>Tobulintinos  pusės</a:t>
            </a:r>
          </a:p>
        </p:txBody>
      </p:sp>
      <p:graphicFrame>
        <p:nvGraphicFramePr>
          <p:cNvPr id="3" name="Lentelė 2"/>
          <p:cNvGraphicFramePr>
            <a:graphicFrameLocks noGrp="1"/>
          </p:cNvGraphicFramePr>
          <p:nvPr>
            <p:extLst>
              <p:ext uri="{D42A27DB-BD31-4B8C-83A1-F6EECF244321}">
                <p14:modId xmlns:p14="http://schemas.microsoft.com/office/powerpoint/2010/main" val="3557088919"/>
              </p:ext>
            </p:extLst>
          </p:nvPr>
        </p:nvGraphicFramePr>
        <p:xfrm>
          <a:off x="1548501" y="2100167"/>
          <a:ext cx="9652390" cy="6585340"/>
        </p:xfrm>
        <a:graphic>
          <a:graphicData uri="http://schemas.openxmlformats.org/drawingml/2006/table">
            <a:tbl>
              <a:tblPr>
                <a:tableStyleId>{2D5ABB26-0587-4C30-8999-92F81FD0307C}</a:tableStyleId>
              </a:tblPr>
              <a:tblGrid>
                <a:gridCol w="9652390">
                  <a:extLst>
                    <a:ext uri="{9D8B030D-6E8A-4147-A177-3AD203B41FA5}">
                      <a16:colId xmlns:a16="http://schemas.microsoft.com/office/drawing/2014/main" val="20000"/>
                    </a:ext>
                  </a:extLst>
                </a:gridCol>
              </a:tblGrid>
              <a:tr h="3518625">
                <a:tc>
                  <a:txBody>
                    <a:bodyPr/>
                    <a:lstStyle/>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dirty="0">
                          <a:solidFill>
                            <a:schemeClr val="tx1"/>
                          </a:solidFill>
                          <a:effectLst/>
                          <a:latin typeface="+mn-lt"/>
                          <a:ea typeface="+mn-ea"/>
                          <a:cs typeface="+mn-cs"/>
                        </a:rPr>
                        <a:t>Daugiau organizuoti</a:t>
                      </a:r>
                      <a:r>
                        <a:rPr lang="lt-LT" sz="2800" b="0" i="0" kern="1200" baseline="0" dirty="0">
                          <a:solidFill>
                            <a:schemeClr val="tx1"/>
                          </a:solidFill>
                          <a:effectLst/>
                          <a:latin typeface="+mn-lt"/>
                          <a:ea typeface="+mn-ea"/>
                          <a:cs typeface="+mn-cs"/>
                        </a:rPr>
                        <a:t> projektų, kurie tenkintų mokinių poreikius.</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Su kitais mokytojais aptarti mokinių mokymąsi, pasiekimus.</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Atkreipti dėmesį į tuos mokinius, kuriems reikia nustatyti specialiuosius poreikius, ir tai padaryti laiku.</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Dažniau konsultuotis su pagalbos mokiniui specialistais, kad geriau pažintum mokinius.</a:t>
                      </a: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baseline="0" dirty="0">
                        <a:solidFill>
                          <a:schemeClr val="tx1"/>
                        </a:solidFill>
                        <a:effectLst/>
                        <a:latin typeface="+mn-lt"/>
                        <a:ea typeface="+mn-ea"/>
                        <a:cs typeface="+mn-cs"/>
                      </a:endParaRPr>
                    </a:p>
                    <a:p>
                      <a:pPr marL="0" indent="0">
                        <a:buNone/>
                      </a:pPr>
                      <a:endParaRPr lang="lt-LT" sz="2800" b="0" kern="1200" dirty="0">
                        <a:solidFill>
                          <a:schemeClr val="tx1"/>
                        </a:solidFill>
                        <a:effectLst/>
                        <a:latin typeface="+mn-lt"/>
                        <a:ea typeface="+mn-ea"/>
                        <a:cs typeface="+mn-cs"/>
                      </a:endParaRPr>
                    </a:p>
                    <a:p>
                      <a:pPr marL="514350" indent="-514350">
                        <a:buAutoNum type="arabicPeriod" startAt="4"/>
                      </a:pPr>
                      <a:endParaRPr lang="lt-LT" sz="2800" dirty="0">
                        <a:effectLst/>
                      </a:endParaRPr>
                    </a:p>
                    <a:p>
                      <a:pPr rtl="0"/>
                      <a:r>
                        <a:rPr lang="lt-LT" sz="2800" b="0" u="none" strike="noStrike" kern="1200" dirty="0">
                          <a:solidFill>
                            <a:schemeClr val="tx1"/>
                          </a:solidFill>
                          <a:effectLst/>
                          <a:latin typeface="+mn-lt"/>
                          <a:ea typeface="+mn-ea"/>
                          <a:cs typeface="+mn-cs"/>
                        </a:rPr>
                        <a:t> </a:t>
                      </a: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514350" marR="0" indent="-51435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baseline="0" dirty="0"/>
                    </a:p>
                  </a:txBody>
                  <a:tcPr/>
                </a:tc>
                <a:extLst>
                  <a:ext uri="{0D108BD9-81ED-4DB2-BD59-A6C34878D82A}">
                    <a16:rowId xmlns:a16="http://schemas.microsoft.com/office/drawing/2014/main" val="10000"/>
                  </a:ext>
                </a:extLst>
              </a:tr>
              <a:tr h="946540">
                <a:tc>
                  <a:txBody>
                    <a:bodyPr/>
                    <a:lstStyle/>
                    <a:p>
                      <a:endParaRPr lang="lt-LT" sz="28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816281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913706" y="467932"/>
            <a:ext cx="8596668" cy="1320800"/>
          </a:xfrm>
        </p:spPr>
        <p:txBody>
          <a:bodyPr>
            <a:normAutofit/>
          </a:bodyPr>
          <a:lstStyle/>
          <a:p>
            <a:pPr algn="ctr"/>
            <a:r>
              <a:rPr lang="lt-LT" sz="5400" b="1" i="1" dirty="0"/>
              <a:t>Tėvų apklausa</a:t>
            </a:r>
          </a:p>
        </p:txBody>
      </p:sp>
      <p:graphicFrame>
        <p:nvGraphicFramePr>
          <p:cNvPr id="3" name="Lentelė 2"/>
          <p:cNvGraphicFramePr>
            <a:graphicFrameLocks noGrp="1"/>
          </p:cNvGraphicFramePr>
          <p:nvPr>
            <p:extLst>
              <p:ext uri="{D42A27DB-BD31-4B8C-83A1-F6EECF244321}">
                <p14:modId xmlns:p14="http://schemas.microsoft.com/office/powerpoint/2010/main" val="388809867"/>
              </p:ext>
            </p:extLst>
          </p:nvPr>
        </p:nvGraphicFramePr>
        <p:xfrm>
          <a:off x="2714711" y="2522708"/>
          <a:ext cx="8128000" cy="640080"/>
        </p:xfrm>
        <a:graphic>
          <a:graphicData uri="http://schemas.openxmlformats.org/drawingml/2006/table">
            <a:tbl>
              <a:tblPr firstRow="1" bandRow="1">
                <a:tableStyleId>{2D5ABB26-0587-4C30-8999-92F81FD0307C}</a:tableStyleId>
              </a:tblPr>
              <a:tblGrid>
                <a:gridCol w="5914135">
                  <a:extLst>
                    <a:ext uri="{9D8B030D-6E8A-4147-A177-3AD203B41FA5}">
                      <a16:colId xmlns:a16="http://schemas.microsoft.com/office/drawing/2014/main" val="20000"/>
                    </a:ext>
                  </a:extLst>
                </a:gridCol>
                <a:gridCol w="2213865">
                  <a:extLst>
                    <a:ext uri="{9D8B030D-6E8A-4147-A177-3AD203B41FA5}">
                      <a16:colId xmlns:a16="http://schemas.microsoft.com/office/drawing/2014/main" val="20001"/>
                    </a:ext>
                  </a:extLst>
                </a:gridCol>
              </a:tblGrid>
              <a:tr h="370840">
                <a:tc>
                  <a:txBody>
                    <a:bodyPr/>
                    <a:lstStyle/>
                    <a:p>
                      <a:r>
                        <a:rPr lang="lt-LT" sz="3600" dirty="0"/>
                        <a:t>Visiškai</a:t>
                      </a:r>
                      <a:r>
                        <a:rPr lang="lt-LT" sz="3600" baseline="0" dirty="0"/>
                        <a:t> </a:t>
                      </a:r>
                      <a:r>
                        <a:rPr lang="lt-LT" sz="3600" dirty="0"/>
                        <a:t>atsakyta klausimynų -</a:t>
                      </a:r>
                    </a:p>
                  </a:txBody>
                  <a:tcPr/>
                </a:tc>
                <a:tc>
                  <a:txBody>
                    <a:bodyPr/>
                    <a:lstStyle/>
                    <a:p>
                      <a:r>
                        <a:rPr lang="lt-LT" sz="3600" dirty="0"/>
                        <a:t>99</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536620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3200" b="1" i="1" dirty="0">
                <a:latin typeface="Arial" panose="020B0604020202020204" pitchFamily="34" charset="0"/>
                <a:cs typeface="Arial" panose="020B0604020202020204" pitchFamily="34" charset="0"/>
              </a:rPr>
              <a:t>Tėvų nuomonė apie mokyklą</a:t>
            </a:r>
          </a:p>
        </p:txBody>
      </p:sp>
      <p:graphicFrame>
        <p:nvGraphicFramePr>
          <p:cNvPr id="3" name="Lentelė 2"/>
          <p:cNvGraphicFramePr>
            <a:graphicFrameLocks noGrp="1"/>
          </p:cNvGraphicFramePr>
          <p:nvPr/>
        </p:nvGraphicFramePr>
        <p:xfrm>
          <a:off x="2314349" y="41992062"/>
          <a:ext cx="5709672" cy="17832642"/>
        </p:xfrm>
        <a:graphic>
          <a:graphicData uri="http://schemas.openxmlformats.org/drawingml/2006/table">
            <a:tbl>
              <a:tblPr firstRow="1" bandRow="1"/>
              <a:tblGrid>
                <a:gridCol w="684896">
                  <a:extLst>
                    <a:ext uri="{9D8B030D-6E8A-4147-A177-3AD203B41FA5}">
                      <a16:colId xmlns:a16="http://schemas.microsoft.com/office/drawing/2014/main" val="20000"/>
                    </a:ext>
                  </a:extLst>
                </a:gridCol>
                <a:gridCol w="2452112">
                  <a:extLst>
                    <a:ext uri="{9D8B030D-6E8A-4147-A177-3AD203B41FA5}">
                      <a16:colId xmlns:a16="http://schemas.microsoft.com/office/drawing/2014/main" val="20001"/>
                    </a:ext>
                  </a:extLst>
                </a:gridCol>
                <a:gridCol w="1334023">
                  <a:extLst>
                    <a:ext uri="{9D8B030D-6E8A-4147-A177-3AD203B41FA5}">
                      <a16:colId xmlns:a16="http://schemas.microsoft.com/office/drawing/2014/main" val="20002"/>
                    </a:ext>
                  </a:extLst>
                </a:gridCol>
                <a:gridCol w="1238641">
                  <a:extLst>
                    <a:ext uri="{9D8B030D-6E8A-4147-A177-3AD203B41FA5}">
                      <a16:colId xmlns:a16="http://schemas.microsoft.com/office/drawing/2014/main" val="20003"/>
                    </a:ext>
                  </a:extLst>
                </a:gridCol>
              </a:tblGrid>
              <a:tr h="604065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2017</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2018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man padeda pažinti mano gabumus ir polinkius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Mokykloje esame skatinami bendradarbiauti, padėti vieni kitiems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 yra svarbu mokytis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Mokykloje aš sužinau aiškią informaciją apie tolimesnio mokymosi ir karjeros galimybes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Į mokyklą einu su džiaugsmu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aš iš kitų mokinių nesijuokiau, nesišaipiau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iš manęs mokykloje niekas  nesijuokė, nesišaipė</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 name="Rectangle 1"/>
          <p:cNvSpPr>
            <a:spLocks noChangeArrowheads="1"/>
          </p:cNvSpPr>
          <p:nvPr/>
        </p:nvSpPr>
        <p:spPr bwMode="auto">
          <a:xfrm>
            <a:off x="3481388" y="2630488"/>
            <a:ext cx="11556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p>
        </p:txBody>
      </p:sp>
      <p:graphicFrame>
        <p:nvGraphicFramePr>
          <p:cNvPr id="6" name="Lentelė 5"/>
          <p:cNvGraphicFramePr>
            <a:graphicFrameLocks noGrp="1"/>
          </p:cNvGraphicFramePr>
          <p:nvPr>
            <p:extLst>
              <p:ext uri="{D42A27DB-BD31-4B8C-83A1-F6EECF244321}">
                <p14:modId xmlns:p14="http://schemas.microsoft.com/office/powerpoint/2010/main" val="2643723696"/>
              </p:ext>
            </p:extLst>
          </p:nvPr>
        </p:nvGraphicFramePr>
        <p:xfrm>
          <a:off x="622168" y="904973"/>
          <a:ext cx="11396573" cy="5314082"/>
        </p:xfrm>
        <a:graphic>
          <a:graphicData uri="http://schemas.openxmlformats.org/drawingml/2006/table">
            <a:tbl>
              <a:tblPr firstRow="1" bandRow="1"/>
              <a:tblGrid>
                <a:gridCol w="855869">
                  <a:extLst>
                    <a:ext uri="{9D8B030D-6E8A-4147-A177-3AD203B41FA5}">
                      <a16:colId xmlns:a16="http://schemas.microsoft.com/office/drawing/2014/main" val="20000"/>
                    </a:ext>
                  </a:extLst>
                </a:gridCol>
                <a:gridCol w="7579146">
                  <a:extLst>
                    <a:ext uri="{9D8B030D-6E8A-4147-A177-3AD203B41FA5}">
                      <a16:colId xmlns:a16="http://schemas.microsoft.com/office/drawing/2014/main" val="20001"/>
                    </a:ext>
                  </a:extLst>
                </a:gridCol>
                <a:gridCol w="1364488">
                  <a:extLst>
                    <a:ext uri="{9D8B030D-6E8A-4147-A177-3AD203B41FA5}">
                      <a16:colId xmlns:a16="http://schemas.microsoft.com/office/drawing/2014/main" val="20002"/>
                    </a:ext>
                  </a:extLst>
                </a:gridCol>
                <a:gridCol w="1597070">
                  <a:extLst>
                    <a:ext uri="{9D8B030D-6E8A-4147-A177-3AD203B41FA5}">
                      <a16:colId xmlns:a16="http://schemas.microsoft.com/office/drawing/2014/main" val="20003"/>
                    </a:ext>
                  </a:extLst>
                </a:gridCol>
              </a:tblGrid>
              <a:tr h="921198">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                           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i="1"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0" i="1" baseline="0" dirty="0">
                          <a:effectLst/>
                          <a:latin typeface="Calibri" panose="020F0502020204030204" pitchFamily="34" charset="0"/>
                          <a:ea typeface="Calibri" panose="020F0502020204030204" pitchFamily="34" charset="0"/>
                          <a:cs typeface="Times New Roman" panose="02020603050405020304" pitchFamily="18" charset="0"/>
                        </a:rPr>
                        <a:t> nesutinku</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2006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 </a:t>
                      </a: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vaikui vienomis dienomis užduoda labai daug namų darbų, o kitomis – labai mažai arba neužduoda.</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23,2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2006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laiku su manimi susisiekia, jei dėl mano vaiko kyla problemų.</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6,1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4125">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Jei mano vaikas turėtų problemų (pvz., elgesio, psichologinių, bendravimo su bendraamžiais ir pan.), pagalbos pirmiausia ieškočiau mokykloje.</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19,2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95996">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 Mokykloje mano vaikas yra motyvuojamas siekti gerų mokymosi rezultatų.</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26,3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8,1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4125">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Aš tikiu, kad mano vaikas mokydamasis gali daryti pažangą.</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59,6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7" name="Rectangle 2"/>
          <p:cNvSpPr>
            <a:spLocks noChangeArrowheads="1"/>
          </p:cNvSpPr>
          <p:nvPr/>
        </p:nvSpPr>
        <p:spPr bwMode="auto">
          <a:xfrm>
            <a:off x="2468515" y="1767978"/>
            <a:ext cx="184003" cy="45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sz="2400"/>
          </a:p>
        </p:txBody>
      </p:sp>
    </p:spTree>
    <p:extLst>
      <p:ext uri="{BB962C8B-B14F-4D97-AF65-F5344CB8AC3E}">
        <p14:creationId xmlns:p14="http://schemas.microsoft.com/office/powerpoint/2010/main" val="1419333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2800" b="1" i="1" dirty="0">
                <a:latin typeface="Arial" panose="020B0604020202020204" pitchFamily="34" charset="0"/>
                <a:cs typeface="Arial" panose="020B0604020202020204" pitchFamily="34" charset="0"/>
              </a:rPr>
              <a:t>Tėvų nuomonė apie mokyklą</a:t>
            </a:r>
          </a:p>
        </p:txBody>
      </p:sp>
      <p:graphicFrame>
        <p:nvGraphicFramePr>
          <p:cNvPr id="3" name="Lentelė 2"/>
          <p:cNvGraphicFramePr>
            <a:graphicFrameLocks noGrp="1"/>
          </p:cNvGraphicFramePr>
          <p:nvPr/>
        </p:nvGraphicFramePr>
        <p:xfrm>
          <a:off x="2314349" y="41992062"/>
          <a:ext cx="5709672" cy="17832642"/>
        </p:xfrm>
        <a:graphic>
          <a:graphicData uri="http://schemas.openxmlformats.org/drawingml/2006/table">
            <a:tbl>
              <a:tblPr firstRow="1" bandRow="1"/>
              <a:tblGrid>
                <a:gridCol w="684896">
                  <a:extLst>
                    <a:ext uri="{9D8B030D-6E8A-4147-A177-3AD203B41FA5}">
                      <a16:colId xmlns:a16="http://schemas.microsoft.com/office/drawing/2014/main" val="20000"/>
                    </a:ext>
                  </a:extLst>
                </a:gridCol>
                <a:gridCol w="2452112">
                  <a:extLst>
                    <a:ext uri="{9D8B030D-6E8A-4147-A177-3AD203B41FA5}">
                      <a16:colId xmlns:a16="http://schemas.microsoft.com/office/drawing/2014/main" val="20001"/>
                    </a:ext>
                  </a:extLst>
                </a:gridCol>
                <a:gridCol w="1334023">
                  <a:extLst>
                    <a:ext uri="{9D8B030D-6E8A-4147-A177-3AD203B41FA5}">
                      <a16:colId xmlns:a16="http://schemas.microsoft.com/office/drawing/2014/main" val="20002"/>
                    </a:ext>
                  </a:extLst>
                </a:gridCol>
                <a:gridCol w="1238641">
                  <a:extLst>
                    <a:ext uri="{9D8B030D-6E8A-4147-A177-3AD203B41FA5}">
                      <a16:colId xmlns:a16="http://schemas.microsoft.com/office/drawing/2014/main" val="20003"/>
                    </a:ext>
                  </a:extLst>
                </a:gridCol>
              </a:tblGrid>
              <a:tr h="604065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2017</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2018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man padeda pažinti mano gabumus ir polinkius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Mokykloje esame skatinami bendradarbiauti, padėti vieni kitiems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 yra svarbu mokytis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Mokykloje aš sužinau aiškią informaciją apie tolimesnio mokymosi ir karjeros galimybes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Į mokyklą einu su džiaugsmu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aš iš kitų mokinių nesijuokiau, nesišaipiau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iš manęs mokykloje niekas  nesijuokė, nesišaipė</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 name="Rectangle 1"/>
          <p:cNvSpPr>
            <a:spLocks noChangeArrowheads="1"/>
          </p:cNvSpPr>
          <p:nvPr/>
        </p:nvSpPr>
        <p:spPr bwMode="auto">
          <a:xfrm>
            <a:off x="3481388" y="2630488"/>
            <a:ext cx="11556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solidFill>
                <a:prstClr val="black"/>
              </a:solidFill>
            </a:endParaRPr>
          </a:p>
        </p:txBody>
      </p:sp>
      <p:sp>
        <p:nvSpPr>
          <p:cNvPr id="7" name="Rectangle 2"/>
          <p:cNvSpPr>
            <a:spLocks noChangeArrowheads="1"/>
          </p:cNvSpPr>
          <p:nvPr/>
        </p:nvSpPr>
        <p:spPr bwMode="auto">
          <a:xfrm>
            <a:off x="2468515" y="1767978"/>
            <a:ext cx="184003" cy="45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sz="2400">
              <a:solidFill>
                <a:prstClr val="black"/>
              </a:solidFill>
            </a:endParaRPr>
          </a:p>
        </p:txBody>
      </p:sp>
      <p:graphicFrame>
        <p:nvGraphicFramePr>
          <p:cNvPr id="8" name="Lentelė 7"/>
          <p:cNvGraphicFramePr>
            <a:graphicFrameLocks noGrp="1"/>
          </p:cNvGraphicFramePr>
          <p:nvPr>
            <p:extLst>
              <p:ext uri="{D42A27DB-BD31-4B8C-83A1-F6EECF244321}">
                <p14:modId xmlns:p14="http://schemas.microsoft.com/office/powerpoint/2010/main" val="1090830110"/>
              </p:ext>
            </p:extLst>
          </p:nvPr>
        </p:nvGraphicFramePr>
        <p:xfrm>
          <a:off x="1185387" y="1048471"/>
          <a:ext cx="10723808" cy="4382435"/>
        </p:xfrm>
        <a:graphic>
          <a:graphicData uri="http://schemas.openxmlformats.org/drawingml/2006/table">
            <a:tbl>
              <a:tblPr firstRow="1" bandRow="1"/>
              <a:tblGrid>
                <a:gridCol w="742611">
                  <a:extLst>
                    <a:ext uri="{9D8B030D-6E8A-4147-A177-3AD203B41FA5}">
                      <a16:colId xmlns:a16="http://schemas.microsoft.com/office/drawing/2014/main" val="20000"/>
                    </a:ext>
                  </a:extLst>
                </a:gridCol>
                <a:gridCol w="7186088">
                  <a:extLst>
                    <a:ext uri="{9D8B030D-6E8A-4147-A177-3AD203B41FA5}">
                      <a16:colId xmlns:a16="http://schemas.microsoft.com/office/drawing/2014/main" val="20001"/>
                    </a:ext>
                  </a:extLst>
                </a:gridCol>
                <a:gridCol w="1557690">
                  <a:extLst>
                    <a:ext uri="{9D8B030D-6E8A-4147-A177-3AD203B41FA5}">
                      <a16:colId xmlns:a16="http://schemas.microsoft.com/office/drawing/2014/main" val="20002"/>
                    </a:ext>
                  </a:extLst>
                </a:gridCol>
                <a:gridCol w="1237419">
                  <a:extLst>
                    <a:ext uri="{9D8B030D-6E8A-4147-A177-3AD203B41FA5}">
                      <a16:colId xmlns:a16="http://schemas.microsoft.com/office/drawing/2014/main" val="20003"/>
                    </a:ext>
                  </a:extLst>
                </a:gridCol>
              </a:tblGrid>
              <a:tr h="295840">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Vis9iškai</a:t>
                      </a:r>
                      <a:r>
                        <a:rPr lang="lt-LT" sz="2400" b="0"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5573">
                <a:tc>
                  <a:txBody>
                    <a:bodyPr/>
                    <a:lstStyle/>
                    <a:p>
                      <a:pPr>
                        <a:lnSpc>
                          <a:spcPct val="107000"/>
                        </a:lnSpc>
                        <a:spcAft>
                          <a:spcPts val="0"/>
                        </a:spcAft>
                      </a:pPr>
                      <a:r>
                        <a:rPr lang="lt-LT" sz="2400" b="0" i="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6.</a:t>
                      </a:r>
                      <a:endParaRPr lang="lt-LT" sz="2400" b="0" i="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Mano vaikas dažnai pasakoja apie įdomias mokymosi patirtis.</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26,3</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9,1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25573">
                <a:tc>
                  <a:txBody>
                    <a:bodyPr/>
                    <a:lstStyle/>
                    <a:p>
                      <a:pPr>
                        <a:lnSpc>
                          <a:spcPct val="107000"/>
                        </a:lnSpc>
                        <a:spcAft>
                          <a:spcPts val="0"/>
                        </a:spcAft>
                      </a:pPr>
                      <a:r>
                        <a:rPr lang="lt-LT" sz="2400" b="0" i="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7.</a:t>
                      </a:r>
                      <a:endParaRPr lang="lt-LT" sz="2400" b="0" i="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Mano vaikas supranta mokytojų per pamokas pateikiamą medžiagą.</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8,1</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5,1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14746">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8.</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Mano vaikas atsakingai žiūri į mokymąsi.</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35,4</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59072">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9.</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vaikas geba išsikelti mokymosi tikslus.</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22,2</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5,1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3397">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10.</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vaikas geba planuoti darbą.</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25,3</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6,1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542809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329647" y="277091"/>
            <a:ext cx="10637950" cy="1320800"/>
          </a:xfrm>
        </p:spPr>
        <p:txBody>
          <a:bodyPr>
            <a:noAutofit/>
          </a:bodyPr>
          <a:lstStyle/>
          <a:p>
            <a:pPr algn="ctr"/>
            <a:r>
              <a:rPr lang="lt-LT" sz="3200" b="1" i="1" dirty="0">
                <a:latin typeface="Arial" panose="020B0604020202020204" pitchFamily="34" charset="0"/>
                <a:cs typeface="Arial" panose="020B0604020202020204" pitchFamily="34" charset="0"/>
              </a:rPr>
              <a:t>Tėvų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1184517447"/>
              </p:ext>
            </p:extLst>
          </p:nvPr>
        </p:nvGraphicFramePr>
        <p:xfrm>
          <a:off x="1468192" y="1068727"/>
          <a:ext cx="9480177" cy="3046411"/>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720538">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53036">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11.</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vaikas geba pasirinkti tinkamiausius mokymosi būdus.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16,2</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8032">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12.</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i-FI" sz="2400" dirty="0">
                          <a:effectLst/>
                          <a:latin typeface="Calibri" panose="020F0502020204030204" pitchFamily="34" charset="0"/>
                          <a:ea typeface="Calibri" panose="020F0502020204030204" pitchFamily="34" charset="0"/>
                          <a:cs typeface="Times New Roman" panose="02020603050405020304" pitchFamily="18" charset="0"/>
                        </a:rPr>
                        <a:t>Mokytojai su mano vaiku elgiasi teisingai.</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20,2</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67880">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13.</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vaiko mokytojams yra svarbu suprasti, kuo gyvena mokiniai.</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12,1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9,1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23273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992572" y="2178831"/>
            <a:ext cx="8596668" cy="5237408"/>
          </a:xfrm>
        </p:spPr>
        <p:txBody>
          <a:bodyPr>
            <a:noAutofit/>
          </a:bodyPr>
          <a:lstStyle/>
          <a:p>
            <a:pPr algn="ctr"/>
            <a:r>
              <a:rPr lang="lt-LT" sz="5400" b="1" i="1" dirty="0"/>
              <a:t>A</a:t>
            </a:r>
            <a:r>
              <a:rPr lang="lt-LT" sz="5400" b="1" i="1" dirty="0">
                <a:solidFill>
                  <a:schemeClr val="tx1"/>
                </a:solidFill>
              </a:rPr>
              <a:t>tlikome mokinių, mokytojų ir tėvų apklausą</a:t>
            </a:r>
          </a:p>
        </p:txBody>
      </p:sp>
    </p:spTree>
    <p:extLst>
      <p:ext uri="{BB962C8B-B14F-4D97-AF65-F5344CB8AC3E}">
        <p14:creationId xmlns:p14="http://schemas.microsoft.com/office/powerpoint/2010/main" val="1298847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40483" y="295564"/>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3200" b="1" i="1" dirty="0">
                <a:latin typeface="Arial" panose="020B0604020202020204" pitchFamily="34" charset="0"/>
                <a:cs typeface="Arial" panose="020B0604020202020204" pitchFamily="34" charset="0"/>
              </a:rPr>
              <a:t>Tėvų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384524505"/>
              </p:ext>
            </p:extLst>
          </p:nvPr>
        </p:nvGraphicFramePr>
        <p:xfrm>
          <a:off x="1843877" y="1062182"/>
          <a:ext cx="9480177" cy="4931591"/>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647072">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42537">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14.</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vaiko klasės mokiniai gerai sutaria su mokytojais.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9,1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43662">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15.</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Mokytojai su mokiniais elgiasi pagarbiai ir geranoriškai.</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15,2</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53828">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16.</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Mano vaikui rašomi įvertinimai yra pelnyti.</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21,2</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409532">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17.</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t> Mums pateikiama aiški informacija apie mūsų vaiko mokymosi pasiekimus ir pažangą.</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35,4</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836228"/>
                  </a:ext>
                </a:extLst>
              </a:tr>
            </a:tbl>
          </a:graphicData>
        </a:graphic>
      </p:graphicFrame>
    </p:spTree>
    <p:extLst>
      <p:ext uri="{BB962C8B-B14F-4D97-AF65-F5344CB8AC3E}">
        <p14:creationId xmlns:p14="http://schemas.microsoft.com/office/powerpoint/2010/main" val="8673993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554050" y="240145"/>
            <a:ext cx="10637950" cy="1320800"/>
          </a:xfrm>
        </p:spPr>
        <p:txBody>
          <a:bodyPr>
            <a:noAutofit/>
          </a:bodyPr>
          <a:lstStyle/>
          <a:p>
            <a:pPr algn="ctr"/>
            <a:r>
              <a:rPr lang="lt-LT" sz="3200" b="1" i="1" dirty="0">
                <a:latin typeface="Arial" panose="020B0604020202020204" pitchFamily="34" charset="0"/>
                <a:cs typeface="Arial" panose="020B0604020202020204" pitchFamily="34" charset="0"/>
              </a:rPr>
              <a:t>Tėvų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1788796422"/>
              </p:ext>
            </p:extLst>
          </p:nvPr>
        </p:nvGraphicFramePr>
        <p:xfrm>
          <a:off x="1659150" y="1034472"/>
          <a:ext cx="9480177" cy="4446733"/>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604696">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83832">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Mokykloje organizuojami mokinių pasiekimų aptarimai su mokinių tėvais.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39,4</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84414">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19.</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Aš žinau, kokius </a:t>
                      </a:r>
                      <a:r>
                        <a:rPr lang="lt-LT" sz="2400" dirty="0" err="1">
                          <a:effectLst/>
                          <a:latin typeface="Calibri" panose="020F0502020204030204" pitchFamily="34" charset="0"/>
                          <a:ea typeface="Calibri" panose="020F0502020204030204" pitchFamily="34" charset="0"/>
                          <a:cs typeface="Times New Roman" panose="02020603050405020304" pitchFamily="18" charset="0"/>
                        </a:rPr>
                        <a:t>įvertinimus</a:t>
                      </a:r>
                      <a:r>
                        <a:rPr lang="lt-LT" sz="2400" dirty="0">
                          <a:effectLst/>
                          <a:latin typeface="Calibri" panose="020F0502020204030204" pitchFamily="34" charset="0"/>
                          <a:ea typeface="Calibri" panose="020F0502020204030204" pitchFamily="34" charset="0"/>
                          <a:cs typeface="Times New Roman" panose="02020603050405020304" pitchFamily="18" charset="0"/>
                        </a:rPr>
                        <a:t> gauna mano vaikas.</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91,9</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4696">
                <a:tc>
                  <a:txBody>
                    <a:bodyPr/>
                    <a:lstStyle/>
                    <a:p>
                      <a:pPr>
                        <a:lnSpc>
                          <a:spcPct val="107000"/>
                        </a:lnSpc>
                        <a:spcAft>
                          <a:spcPts val="0"/>
                        </a:spcAft>
                      </a:pPr>
                      <a:r>
                        <a:rPr lang="lt-LT" sz="240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20.</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effectLst/>
                        </a:rPr>
                        <a:t>Mano vaikas geba įsivertinti savo mokymosi rezultatus.</a:t>
                      </a:r>
                      <a:br>
                        <a:rPr lang="lt-LT" sz="2400" dirty="0">
                          <a:effectLst/>
                        </a:rPr>
                      </a:b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400" dirty="0"/>
                        <a:t>33,3</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dirty="0"/>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8616">
                <a:tc gridSpan="4">
                  <a:txBody>
                    <a:bodyPr/>
                    <a:lstStyle/>
                    <a:p>
                      <a:pPr>
                        <a:lnSpc>
                          <a:spcPct val="107000"/>
                        </a:lnSpc>
                        <a:spcAft>
                          <a:spcPts val="0"/>
                        </a:spcAft>
                      </a:pPr>
                      <a:r>
                        <a:rPr lang="lt-LT" sz="2400" dirty="0"/>
                        <a:t> </a:t>
                      </a:r>
                      <a:r>
                        <a:rPr lang="lt-LT" sz="2400" b="0" i="0" kern="1200" dirty="0">
                          <a:solidFill>
                            <a:schemeClr val="tx1"/>
                          </a:solidFill>
                          <a:effectLst/>
                          <a:latin typeface="+mn-lt"/>
                          <a:ea typeface="+mn-ea"/>
                          <a:cs typeface="+mn-cs"/>
                        </a:rPr>
                        <a:t> </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 </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07000"/>
                        </a:lnSpc>
                        <a:spcAft>
                          <a:spcPts val="0"/>
                        </a:spcAft>
                      </a:pPr>
                      <a:endPar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836228"/>
                  </a:ext>
                </a:extLst>
              </a:tr>
            </a:tbl>
          </a:graphicData>
        </a:graphic>
      </p:graphicFrame>
    </p:spTree>
    <p:extLst>
      <p:ext uri="{BB962C8B-B14F-4D97-AF65-F5344CB8AC3E}">
        <p14:creationId xmlns:p14="http://schemas.microsoft.com/office/powerpoint/2010/main" val="33649686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895927"/>
          </a:xfrm>
        </p:spPr>
        <p:txBody>
          <a:bodyPr>
            <a:noAutofit/>
          </a:bodyPr>
          <a:lstStyle/>
          <a:p>
            <a:pPr algn="ctr"/>
            <a:r>
              <a:rPr lang="lt-LT" sz="3200" b="1" i="1" dirty="0">
                <a:latin typeface="Arial" panose="020B0604020202020204" pitchFamily="34" charset="0"/>
                <a:cs typeface="Arial" panose="020B0604020202020204" pitchFamily="34" charset="0"/>
              </a:rPr>
              <a:t>Tėvų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2453116173"/>
              </p:ext>
            </p:extLst>
          </p:nvPr>
        </p:nvGraphicFramePr>
        <p:xfrm>
          <a:off x="812800" y="572656"/>
          <a:ext cx="11379200" cy="5886467"/>
        </p:xfrm>
        <a:graphic>
          <a:graphicData uri="http://schemas.openxmlformats.org/drawingml/2006/table">
            <a:tbl>
              <a:tblPr firstRow="1" bandRow="1"/>
              <a:tblGrid>
                <a:gridCol w="1007396">
                  <a:extLst>
                    <a:ext uri="{9D8B030D-6E8A-4147-A177-3AD203B41FA5}">
                      <a16:colId xmlns:a16="http://schemas.microsoft.com/office/drawing/2014/main" val="20000"/>
                    </a:ext>
                  </a:extLst>
                </a:gridCol>
                <a:gridCol w="10371804">
                  <a:extLst>
                    <a:ext uri="{9D8B030D-6E8A-4147-A177-3AD203B41FA5}">
                      <a16:colId xmlns:a16="http://schemas.microsoft.com/office/drawing/2014/main" val="20001"/>
                    </a:ext>
                  </a:extLst>
                </a:gridCol>
              </a:tblGrid>
              <a:tr h="1241217">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p>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Kokius efektyviu individualizavimo ir diferencijavimo metodus jūs galite pasiūlyti?</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645250">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lt-LT" sz="2800" kern="1200" dirty="0">
                          <a:solidFill>
                            <a:schemeClr val="tx1"/>
                          </a:solidFill>
                          <a:effectLst/>
                          <a:latin typeface="+mn-lt"/>
                          <a:ea typeface="+mn-ea"/>
                          <a:cs typeface="+mn-cs"/>
                        </a:rPr>
                        <a:t> Specialistai geriau žino.</a:t>
                      </a:r>
                    </a:p>
                    <a:p>
                      <a:r>
                        <a:rPr lang="lt-LT" sz="2800" kern="1200" dirty="0">
                          <a:solidFill>
                            <a:schemeClr val="tx1"/>
                          </a:solidFill>
                          <a:effectLst/>
                          <a:latin typeface="+mn-lt"/>
                          <a:ea typeface="+mn-ea"/>
                          <a:cs typeface="+mn-cs"/>
                        </a:rPr>
                        <a:t>Daugiau kalbėjimosi su vaikais, stengtis mokyklai išgirsti juos, jeigu privatus sektorius, kaip </a:t>
                      </a:r>
                      <a:r>
                        <a:rPr lang="lt-LT" sz="2800" kern="1200" dirty="0" err="1">
                          <a:solidFill>
                            <a:schemeClr val="tx1"/>
                          </a:solidFill>
                          <a:effectLst/>
                          <a:latin typeface="+mn-lt"/>
                          <a:ea typeface="+mn-ea"/>
                          <a:cs typeface="+mn-cs"/>
                        </a:rPr>
                        <a:t>Digi</a:t>
                      </a:r>
                      <a:r>
                        <a:rPr lang="lt-LT" sz="2800" kern="1200" dirty="0">
                          <a:solidFill>
                            <a:schemeClr val="tx1"/>
                          </a:solidFill>
                          <a:effectLst/>
                          <a:latin typeface="+mn-lt"/>
                          <a:ea typeface="+mn-ea"/>
                          <a:cs typeface="+mn-cs"/>
                        </a:rPr>
                        <a:t> klasė sugeba sudominti bei gerai paruošti mokinį, kodėl mokykla to nesugeba?</a:t>
                      </a:r>
                    </a:p>
                    <a:p>
                      <a:r>
                        <a:rPr lang="lt-LT" sz="2800" kern="1200" dirty="0">
                          <a:solidFill>
                            <a:schemeClr val="tx1"/>
                          </a:solidFill>
                          <a:effectLst/>
                          <a:latin typeface="+mn-lt"/>
                          <a:ea typeface="+mn-ea"/>
                          <a:cs typeface="+mn-cs"/>
                        </a:rPr>
                        <a:t>Testuoti mokytojus, įvertinti jų motyvaciją dirbti.</a:t>
                      </a:r>
                    </a:p>
                    <a:p>
                      <a:r>
                        <a:rPr lang="lt-LT" sz="2800" kern="1200" dirty="0">
                          <a:solidFill>
                            <a:schemeClr val="tx1"/>
                          </a:solidFill>
                          <a:effectLst/>
                          <a:latin typeface="+mn-lt"/>
                          <a:ea typeface="+mn-ea"/>
                          <a:cs typeface="+mn-cs"/>
                        </a:rPr>
                        <a:t>Projektiniai darbai skatina vaikus smagiau mokytis. Supaprastinti dėstomą medžiagą per pavyzdžius, kur informacija labiau įsisavinama</a:t>
                      </a:r>
                    </a:p>
                    <a:p>
                      <a:r>
                        <a:rPr lang="lt-LT" sz="1800" kern="1200" dirty="0">
                          <a:solidFill>
                            <a:schemeClr val="tx1"/>
                          </a:solidFill>
                          <a:effectLst/>
                          <a:latin typeface="+mn-lt"/>
                          <a:ea typeface="+mn-ea"/>
                          <a:cs typeface="+mn-cs"/>
                        </a:rPr>
                        <a:t> </a:t>
                      </a:r>
                    </a:p>
                    <a:p>
                      <a:r>
                        <a:rPr lang="lt-LT" sz="1800" kern="1200" dirty="0">
                          <a:solidFill>
                            <a:schemeClr val="tx1"/>
                          </a:solidFill>
                          <a:effectLst/>
                          <a:latin typeface="+mn-lt"/>
                          <a:ea typeface="+mn-ea"/>
                          <a:cs typeface="+mn-cs"/>
                        </a:rPr>
                        <a:t> </a:t>
                      </a:r>
                    </a:p>
                    <a:p>
                      <a:endParaRPr lang="lt-LT" sz="2400" kern="1200" dirty="0">
                        <a:solidFill>
                          <a:schemeClr val="tx1"/>
                        </a:solidFill>
                        <a:effectLst/>
                        <a:latin typeface="+mn-lt"/>
                        <a:ea typeface="+mn-ea"/>
                        <a:cs typeface="+mn-cs"/>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579426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942109"/>
          </a:xfrm>
        </p:spPr>
        <p:txBody>
          <a:bodyPr>
            <a:noAutofit/>
          </a:bodyPr>
          <a:lstStyle/>
          <a:p>
            <a:pPr algn="ctr"/>
            <a:r>
              <a:rPr lang="lt-LT" sz="3200" b="1" i="1" dirty="0">
                <a:latin typeface="Arial" panose="020B0604020202020204" pitchFamily="34" charset="0"/>
                <a:cs typeface="Arial" panose="020B0604020202020204" pitchFamily="34" charset="0"/>
              </a:rPr>
              <a:t> Tėvų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3793775642"/>
              </p:ext>
            </p:extLst>
          </p:nvPr>
        </p:nvGraphicFramePr>
        <p:xfrm>
          <a:off x="834003" y="581891"/>
          <a:ext cx="11357997" cy="5164203"/>
        </p:xfrm>
        <a:graphic>
          <a:graphicData uri="http://schemas.openxmlformats.org/drawingml/2006/table">
            <a:tbl>
              <a:tblPr firstRow="1" bandRow="1"/>
              <a:tblGrid>
                <a:gridCol w="1117600">
                  <a:extLst>
                    <a:ext uri="{9D8B030D-6E8A-4147-A177-3AD203B41FA5}">
                      <a16:colId xmlns:a16="http://schemas.microsoft.com/office/drawing/2014/main" val="20000"/>
                    </a:ext>
                  </a:extLst>
                </a:gridCol>
                <a:gridCol w="10240397">
                  <a:extLst>
                    <a:ext uri="{9D8B030D-6E8A-4147-A177-3AD203B41FA5}">
                      <a16:colId xmlns:a16="http://schemas.microsoft.com/office/drawing/2014/main" val="20001"/>
                    </a:ext>
                  </a:extLst>
                </a:gridCol>
              </a:tblGrid>
              <a:tr h="775854">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21.</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p>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Kokius efektyvius individualizavimo ir diferencijavimo metodus jūs galite pasiūlyti?</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49559">
                <a:tc>
                  <a:txBody>
                    <a:bodyPr/>
                    <a:lstStyle/>
                    <a:p>
                      <a:pPr>
                        <a:lnSpc>
                          <a:spcPct val="107000"/>
                        </a:lnSpc>
                        <a:spcAft>
                          <a:spcPts val="0"/>
                        </a:spcAft>
                      </a:pP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err="1">
                          <a:effectLst/>
                          <a:latin typeface="Calibri" panose="020F0502020204030204" pitchFamily="34" charset="0"/>
                          <a:ea typeface="Calibri" panose="020F0502020204030204" pitchFamily="34" charset="0"/>
                          <a:cs typeface="Times New Roman" panose="02020603050405020304" pitchFamily="18" charset="0"/>
                        </a:rPr>
                        <a:t>Paskirstyt</a:t>
                      </a:r>
                      <a:r>
                        <a:rPr lang="lt-LT" sz="2400" dirty="0">
                          <a:effectLst/>
                          <a:latin typeface="Calibri" panose="020F0502020204030204" pitchFamily="34" charset="0"/>
                          <a:ea typeface="Calibri" panose="020F0502020204030204" pitchFamily="34" charset="0"/>
                          <a:cs typeface="Times New Roman" panose="02020603050405020304" pitchFamily="18" charset="0"/>
                        </a:rPr>
                        <a:t> į grupes pagal mokymosi pasiekimus ir </a:t>
                      </a:r>
                      <a:r>
                        <a:rPr lang="lt-LT" sz="2400" dirty="0" err="1">
                          <a:effectLst/>
                          <a:latin typeface="Calibri" panose="020F0502020204030204" pitchFamily="34" charset="0"/>
                          <a:ea typeface="Calibri" panose="020F0502020204030204" pitchFamily="34" charset="0"/>
                          <a:cs typeface="Times New Roman" panose="02020603050405020304" pitchFamily="18" charset="0"/>
                        </a:rPr>
                        <a:t>skatint</a:t>
                      </a:r>
                      <a:r>
                        <a:rPr lang="lt-LT" sz="2400" dirty="0">
                          <a:effectLst/>
                          <a:latin typeface="Calibri" panose="020F0502020204030204" pitchFamily="34" charset="0"/>
                          <a:ea typeface="Calibri" panose="020F0502020204030204" pitchFamily="34" charset="0"/>
                          <a:cs typeface="Times New Roman" panose="02020603050405020304" pitchFamily="18" charset="0"/>
                        </a:rPr>
                        <a:t> kartu atlikti komandines užduotis. Klasės draugai padeda vieni kitiems mokymosi procese, taip keldami kompetencijas (repetitorių metodas).</a:t>
                      </a:r>
                    </a:p>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Teikti daugiau SAVALAIKĖS informacijos per elektroninį dienyną tėvams apie vaiko </a:t>
                      </a:r>
                      <a:r>
                        <a:rPr lang="lt-LT" sz="2400" dirty="0" err="1">
                          <a:effectLst/>
                          <a:latin typeface="Calibri" panose="020F0502020204030204" pitchFamily="34" charset="0"/>
                          <a:ea typeface="Calibri" panose="020F0502020204030204" pitchFamily="34" charset="0"/>
                          <a:cs typeface="Times New Roman" panose="02020603050405020304" pitchFamily="18" charset="0"/>
                        </a:rPr>
                        <a:t>įvertinimus</a:t>
                      </a:r>
                      <a:r>
                        <a:rPr lang="lt-LT" sz="2400" dirty="0">
                          <a:effectLst/>
                          <a:latin typeface="Calibri" panose="020F0502020204030204" pitchFamily="34" charset="0"/>
                          <a:ea typeface="Calibri" panose="020F0502020204030204" pitchFamily="34" charset="0"/>
                          <a:cs typeface="Times New Roman" panose="02020603050405020304" pitchFamily="18" charset="0"/>
                        </a:rPr>
                        <a:t> ir vertinimo kriterijus. </a:t>
                      </a:r>
                      <a:r>
                        <a:rPr lang="lt-LT" sz="2400" dirty="0" err="1">
                          <a:effectLst/>
                          <a:latin typeface="Calibri" panose="020F0502020204030204" pitchFamily="34" charset="0"/>
                          <a:ea typeface="Calibri" panose="020F0502020204030204" pitchFamily="34" charset="0"/>
                          <a:cs typeface="Times New Roman" panose="02020603050405020304" pitchFamily="18" charset="0"/>
                        </a:rPr>
                        <a:t>Paigendu</a:t>
                      </a:r>
                      <a:r>
                        <a:rPr lang="lt-LT" sz="2400" dirty="0">
                          <a:effectLst/>
                          <a:latin typeface="Calibri" panose="020F0502020204030204" pitchFamily="34" charset="0"/>
                          <a:ea typeface="Calibri" panose="020F0502020204030204" pitchFamily="34" charset="0"/>
                          <a:cs typeface="Times New Roman" panose="02020603050405020304" pitchFamily="18" charset="0"/>
                        </a:rPr>
                        <a:t> elektroniniame dienyne informacijos apie pamokų metu nagrinėjamas temas. Kai kurie mokytojai nuosekliai ir išsamiai teikia informaciją.</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427413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51578" y="407356"/>
            <a:ext cx="9603275" cy="1049235"/>
          </a:xfrm>
        </p:spPr>
        <p:txBody>
          <a:bodyPr>
            <a:normAutofit fontScale="90000"/>
          </a:bodyPr>
          <a:lstStyle/>
          <a:p>
            <a:pPr lvl="0" algn="ctr">
              <a:lnSpc>
                <a:spcPct val="107000"/>
              </a:lnSpc>
              <a:spcBef>
                <a:spcPts val="0"/>
              </a:spcBef>
            </a:pPr>
            <a:r>
              <a:rPr lang="lt-LT" sz="2400" b="1" i="1" cap="none" dirty="0">
                <a:solidFill>
                  <a:srgbClr val="000000"/>
                </a:solidFill>
                <a:latin typeface="Corbel" panose="020B0503020204020204" pitchFamily="34" charset="0"/>
                <a:ea typeface="Times New Roman" panose="02020603050405020304" pitchFamily="18" charset="0"/>
                <a:cs typeface="Arial" panose="020B0604020202020204" pitchFamily="34" charset="0"/>
              </a:rPr>
              <a:t>Klausimas</a:t>
            </a:r>
            <a:br>
              <a:rPr lang="lt-LT" sz="2400" b="1" i="1" cap="none" dirty="0">
                <a:solidFill>
                  <a:srgbClr val="000000"/>
                </a:solidFill>
                <a:latin typeface="Corbel" panose="020B0503020204020204" pitchFamily="34" charset="0"/>
                <a:ea typeface="Times New Roman" panose="02020603050405020304" pitchFamily="18" charset="0"/>
                <a:cs typeface="Arial" panose="020B0604020202020204" pitchFamily="34" charset="0"/>
              </a:rPr>
            </a:br>
            <a:r>
              <a:rPr lang="lt-LT" sz="2400" b="1" i="1" cap="none" dirty="0">
                <a:solidFill>
                  <a:srgbClr val="000000"/>
                </a:solidFill>
                <a:latin typeface="Corbel" panose="020B0503020204020204" pitchFamily="34" charset="0"/>
                <a:ea typeface="Times New Roman" panose="02020603050405020304" pitchFamily="18" charset="0"/>
                <a:cs typeface="Arial" panose="020B0604020202020204" pitchFamily="34" charset="0"/>
              </a:rPr>
              <a:t>Kokius efektyvius individualizavimo ir diferencijavimo metodus jūs galite pasiūlyti?</a:t>
            </a:r>
          </a:p>
        </p:txBody>
      </p:sp>
      <p:sp>
        <p:nvSpPr>
          <p:cNvPr id="3" name="Turinio vietos rezervavimo ženklas 2"/>
          <p:cNvSpPr>
            <a:spLocks noGrp="1"/>
          </p:cNvSpPr>
          <p:nvPr>
            <p:ph idx="1"/>
          </p:nvPr>
        </p:nvSpPr>
        <p:spPr/>
        <p:txBody>
          <a:bodyPr>
            <a:normAutofit/>
          </a:bodyPr>
          <a:lstStyle/>
          <a:p>
            <a:r>
              <a:rPr lang="lt-LT" dirty="0"/>
              <a:t>Pirmiausia mokytojui reikia aiškiai suprasti vaiko spragas bei gebėjimus. Tik tuomet galimi žingsniai į priekį. Mokytojas turi būti prieinamas ir geranoriškas kiekvienam mokiniui, kad vaikas nebijotų kreiptis ir paklausti. Vaikai bijo klausti </a:t>
            </a:r>
          </a:p>
          <a:p>
            <a:r>
              <a:rPr lang="lt-LT" dirty="0"/>
              <a:t>Atkreipti dėmesį į kiekvieną vaiką, teikti sistemingą pagalbą silpnesnių gebėjimų, mažiau drąsiam mokiniui. Prieiti prie jo, "užvesti ant kelio", paaiškinti individualiai, kai to reikia. Matematikos savaitinių pamokų daug, yra modulis, bet pažangos nėra. Labai pasigendama tikros pagalbos, orientuotos į konkretų mokinį.</a:t>
            </a:r>
          </a:p>
          <a:p>
            <a:r>
              <a:rPr lang="lt-LT" dirty="0"/>
              <a:t>Vaikams aiškinti aiškiau dalykus , o ne </a:t>
            </a:r>
            <a:r>
              <a:rPr lang="lt-LT" dirty="0" err="1"/>
              <a:t>nustumt</a:t>
            </a:r>
            <a:r>
              <a:rPr lang="lt-LT" dirty="0"/>
              <a:t> į šoną</a:t>
            </a:r>
          </a:p>
        </p:txBody>
      </p:sp>
    </p:spTree>
    <p:extLst>
      <p:ext uri="{BB962C8B-B14F-4D97-AF65-F5344CB8AC3E}">
        <p14:creationId xmlns:p14="http://schemas.microsoft.com/office/powerpoint/2010/main" val="937301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99137" y="493039"/>
            <a:ext cx="10784863" cy="1320800"/>
          </a:xfrm>
        </p:spPr>
        <p:txBody>
          <a:bodyPr>
            <a:normAutofit/>
          </a:bodyPr>
          <a:lstStyle/>
          <a:p>
            <a:pPr algn="ctr"/>
            <a:r>
              <a:rPr lang="lt-LT" b="1" dirty="0"/>
              <a:t>Stipriosios pusės</a:t>
            </a:r>
          </a:p>
        </p:txBody>
      </p:sp>
      <p:graphicFrame>
        <p:nvGraphicFramePr>
          <p:cNvPr id="5" name="Lentelė 4"/>
          <p:cNvGraphicFramePr>
            <a:graphicFrameLocks noGrp="1"/>
          </p:cNvGraphicFramePr>
          <p:nvPr>
            <p:extLst>
              <p:ext uri="{D42A27DB-BD31-4B8C-83A1-F6EECF244321}">
                <p14:modId xmlns:p14="http://schemas.microsoft.com/office/powerpoint/2010/main" val="3211160262"/>
              </p:ext>
            </p:extLst>
          </p:nvPr>
        </p:nvGraphicFramePr>
        <p:xfrm>
          <a:off x="1407137" y="2294131"/>
          <a:ext cx="9325789" cy="6858000"/>
        </p:xfrm>
        <a:graphic>
          <a:graphicData uri="http://schemas.openxmlformats.org/drawingml/2006/table">
            <a:tbl>
              <a:tblPr firstRow="1" bandRow="1">
                <a:tableStyleId>{2D5ABB26-0587-4C30-8999-92F81FD0307C}</a:tableStyleId>
              </a:tblPr>
              <a:tblGrid>
                <a:gridCol w="9325789">
                  <a:extLst>
                    <a:ext uri="{9D8B030D-6E8A-4147-A177-3AD203B41FA5}">
                      <a16:colId xmlns:a16="http://schemas.microsoft.com/office/drawing/2014/main" val="20000"/>
                    </a:ext>
                  </a:extLst>
                </a:gridCol>
              </a:tblGrid>
              <a:tr h="4526180">
                <a:tc>
                  <a:txBody>
                    <a:bodyPr/>
                    <a:lstStyle/>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dirty="0">
                          <a:solidFill>
                            <a:schemeClr val="tx1"/>
                          </a:solidFill>
                          <a:effectLst/>
                          <a:latin typeface="+mn-lt"/>
                          <a:ea typeface="+mn-ea"/>
                          <a:cs typeface="+mn-cs"/>
                        </a:rPr>
                        <a:t>Tėvai laiku informuojami ir žino,</a:t>
                      </a:r>
                      <a:r>
                        <a:rPr lang="lt-LT" sz="2800" b="0" i="0" kern="1200" baseline="0" dirty="0">
                          <a:solidFill>
                            <a:schemeClr val="tx1"/>
                          </a:solidFill>
                          <a:effectLst/>
                          <a:latin typeface="+mn-lt"/>
                          <a:ea typeface="+mn-ea"/>
                          <a:cs typeface="+mn-cs"/>
                        </a:rPr>
                        <a:t> kokius </a:t>
                      </a:r>
                      <a:r>
                        <a:rPr lang="lt-LT" sz="2800" b="0" i="0" kern="1200" baseline="0" dirty="0" err="1">
                          <a:solidFill>
                            <a:schemeClr val="tx1"/>
                          </a:solidFill>
                          <a:effectLst/>
                          <a:latin typeface="+mn-lt"/>
                          <a:ea typeface="+mn-ea"/>
                          <a:cs typeface="+mn-cs"/>
                        </a:rPr>
                        <a:t>įvertinimus</a:t>
                      </a:r>
                      <a:r>
                        <a:rPr lang="lt-LT" sz="2800" b="0" i="0" kern="1200" baseline="0" dirty="0">
                          <a:solidFill>
                            <a:schemeClr val="tx1"/>
                          </a:solidFill>
                          <a:effectLst/>
                          <a:latin typeface="+mn-lt"/>
                          <a:ea typeface="+mn-ea"/>
                          <a:cs typeface="+mn-cs"/>
                        </a:rPr>
                        <a:t> gauna vaikai.</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Tėvai tiki vaiko gabumais ir tuo, kad jis gali daryti pažangą.</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Mokytojai laiku pateikia informaciją apie vaiko mokymosi pasiekimus ir pažangą</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Vaikai atsakingai žiūri į mokymąsi.</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r>
                        <a:rPr lang="lt-LT" sz="2800" b="0" i="0" kern="1200" baseline="0" dirty="0">
                          <a:solidFill>
                            <a:schemeClr val="tx1"/>
                          </a:solidFill>
                          <a:effectLst/>
                          <a:latin typeface="+mn-lt"/>
                          <a:ea typeface="+mn-ea"/>
                          <a:cs typeface="+mn-cs"/>
                        </a:rPr>
                        <a:t>Mokytojai laiku susisiekia su tėvais, jei kyla problemų.</a:t>
                      </a: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baseline="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effectLst/>
                        <a:latin typeface="+mn-lt"/>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400" dirty="0">
                        <a:effectLst/>
                        <a:latin typeface="+mn-lt"/>
                        <a:ea typeface="Calibri" panose="020F0502020204030204" pitchFamily="34" charset="0"/>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b="0" i="0" kern="1200" dirty="0">
                        <a:solidFill>
                          <a:schemeClr val="tx1"/>
                        </a:solidFill>
                        <a:effectLst/>
                        <a:latin typeface="+mn-lt"/>
                        <a:ea typeface="+mn-ea"/>
                        <a:cs typeface="+mn-cs"/>
                      </a:endParaRPr>
                    </a:p>
                    <a:p>
                      <a:pPr marL="342900" marR="0" indent="-342900" algn="l" defTabSz="457200" rtl="0" eaLnBrk="1" fontAlgn="auto" latinLnBrk="0" hangingPunct="1">
                        <a:lnSpc>
                          <a:spcPct val="100000"/>
                        </a:lnSpc>
                        <a:spcBef>
                          <a:spcPts val="0"/>
                        </a:spcBef>
                        <a:spcAft>
                          <a:spcPts val="0"/>
                        </a:spcAft>
                        <a:buClrTx/>
                        <a:buSzTx/>
                        <a:buFontTx/>
                        <a:buAutoNum type="arabicPeriod"/>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095878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45318" y="576167"/>
            <a:ext cx="10784863" cy="1320800"/>
          </a:xfrm>
        </p:spPr>
        <p:txBody>
          <a:bodyPr>
            <a:normAutofit/>
          </a:bodyPr>
          <a:lstStyle/>
          <a:p>
            <a:pPr algn="ctr"/>
            <a:r>
              <a:rPr lang="lt-LT" b="1" dirty="0"/>
              <a:t>Tobulintinos  pusės</a:t>
            </a:r>
          </a:p>
        </p:txBody>
      </p:sp>
      <p:graphicFrame>
        <p:nvGraphicFramePr>
          <p:cNvPr id="3" name="Lentelė 2"/>
          <p:cNvGraphicFramePr>
            <a:graphicFrameLocks noGrp="1"/>
          </p:cNvGraphicFramePr>
          <p:nvPr>
            <p:extLst>
              <p:ext uri="{D42A27DB-BD31-4B8C-83A1-F6EECF244321}">
                <p14:modId xmlns:p14="http://schemas.microsoft.com/office/powerpoint/2010/main" val="3582033771"/>
              </p:ext>
            </p:extLst>
          </p:nvPr>
        </p:nvGraphicFramePr>
        <p:xfrm>
          <a:off x="1511554" y="2268144"/>
          <a:ext cx="9652390" cy="4126720"/>
        </p:xfrm>
        <a:graphic>
          <a:graphicData uri="http://schemas.openxmlformats.org/drawingml/2006/table">
            <a:tbl>
              <a:tblPr>
                <a:tableStyleId>{2D5ABB26-0587-4C30-8999-92F81FD0307C}</a:tableStyleId>
              </a:tblPr>
              <a:tblGrid>
                <a:gridCol w="9652390">
                  <a:extLst>
                    <a:ext uri="{9D8B030D-6E8A-4147-A177-3AD203B41FA5}">
                      <a16:colId xmlns:a16="http://schemas.microsoft.com/office/drawing/2014/main" val="20000"/>
                    </a:ext>
                  </a:extLst>
                </a:gridCol>
              </a:tblGrid>
              <a:tr h="2310409">
                <a:tc>
                  <a:txBody>
                    <a:bodyPr/>
                    <a:lstStyle/>
                    <a:p>
                      <a:pPr marL="514350" indent="-514350">
                        <a:buFont typeface="+mj-lt"/>
                        <a:buAutoNum type="arabicPeriod"/>
                      </a:pPr>
                      <a:r>
                        <a:rPr lang="lt-LT" sz="2800" b="0" i="0" kern="1200" dirty="0">
                          <a:solidFill>
                            <a:schemeClr val="tx1"/>
                          </a:solidFill>
                          <a:effectLst/>
                          <a:latin typeface="+mn-lt"/>
                          <a:ea typeface="+mn-ea"/>
                          <a:cs typeface="+mn-cs"/>
                        </a:rPr>
                        <a:t>Labiau</a:t>
                      </a:r>
                      <a:r>
                        <a:rPr lang="lt-LT" sz="2800" b="0" i="0" kern="1200" baseline="0" dirty="0">
                          <a:solidFill>
                            <a:schemeClr val="tx1"/>
                          </a:solidFill>
                          <a:effectLst/>
                          <a:latin typeface="+mn-lt"/>
                          <a:ea typeface="+mn-ea"/>
                          <a:cs typeface="+mn-cs"/>
                        </a:rPr>
                        <a:t> domėtis , kuo gyvena mokiniai.</a:t>
                      </a:r>
                    </a:p>
                    <a:p>
                      <a:pPr marL="514350" indent="-514350">
                        <a:buFont typeface="+mj-lt"/>
                        <a:buAutoNum type="arabicPeriod"/>
                      </a:pPr>
                      <a:r>
                        <a:rPr lang="lt-LT" sz="2800" b="0" i="0" kern="1200" baseline="0" dirty="0">
                          <a:solidFill>
                            <a:schemeClr val="tx1"/>
                          </a:solidFill>
                          <a:effectLst/>
                          <a:latin typeface="+mn-lt"/>
                          <a:ea typeface="+mn-ea"/>
                          <a:cs typeface="+mn-cs"/>
                        </a:rPr>
                        <a:t>Labiau motyvuoti mokinius siekti geresnių rezultatų.</a:t>
                      </a:r>
                    </a:p>
                    <a:p>
                      <a:pPr marL="514350" indent="-514350">
                        <a:buFont typeface="+mj-lt"/>
                        <a:buAutoNum type="arabicPeriod"/>
                      </a:pPr>
                      <a:r>
                        <a:rPr lang="lt-LT" sz="2800" b="0" i="0" kern="1200" baseline="0" dirty="0">
                          <a:solidFill>
                            <a:schemeClr val="tx1"/>
                          </a:solidFill>
                          <a:effectLst/>
                          <a:latin typeface="+mn-lt"/>
                          <a:ea typeface="+mn-ea"/>
                          <a:cs typeface="+mn-cs"/>
                        </a:rPr>
                        <a:t>Derinti su kitais mokytojais namų darbų skyrimą, nes vieną dieną užduodama daug, kitą mažai.</a:t>
                      </a:r>
                    </a:p>
                    <a:p>
                      <a:pPr marL="514350" indent="-514350">
                        <a:buFont typeface="+mj-lt"/>
                        <a:buAutoNum type="arabicPeriod"/>
                      </a:pPr>
                      <a:r>
                        <a:rPr lang="lt-LT" sz="2800" b="0" i="0" kern="1200" baseline="0" dirty="0">
                          <a:solidFill>
                            <a:schemeClr val="tx1"/>
                          </a:solidFill>
                          <a:effectLst/>
                          <a:latin typeface="+mn-lt"/>
                          <a:ea typeface="+mn-ea"/>
                          <a:cs typeface="+mn-cs"/>
                        </a:rPr>
                        <a:t>Supažindinti tėvus , kur kreiptis, jei vaikas turėtų problemų.</a:t>
                      </a:r>
                    </a:p>
                    <a:p>
                      <a:pPr marL="514350" indent="-514350">
                        <a:buFont typeface="+mj-lt"/>
                        <a:buAutoNum type="arabicPeriod"/>
                      </a:pPr>
                      <a:r>
                        <a:rPr lang="lt-LT" sz="2800" b="0" i="0" kern="1200" baseline="0" dirty="0">
                          <a:solidFill>
                            <a:schemeClr val="tx1"/>
                          </a:solidFill>
                          <a:effectLst/>
                          <a:latin typeface="+mn-lt"/>
                          <a:ea typeface="+mn-ea"/>
                          <a:cs typeface="+mn-cs"/>
                        </a:rPr>
                        <a:t>Dažniau pasiekimus aptarti su mokinių tėvais</a:t>
                      </a: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lt-LT" sz="2800" baseline="0" dirty="0"/>
                    </a:p>
                  </a:txBody>
                  <a:tcPr/>
                </a:tc>
                <a:extLst>
                  <a:ext uri="{0D108BD9-81ED-4DB2-BD59-A6C34878D82A}">
                    <a16:rowId xmlns:a16="http://schemas.microsoft.com/office/drawing/2014/main" val="10000"/>
                  </a:ext>
                </a:extLst>
              </a:tr>
              <a:tr h="621520">
                <a:tc>
                  <a:txBody>
                    <a:bodyPr/>
                    <a:lstStyle/>
                    <a:p>
                      <a:endParaRPr lang="lt-LT" sz="28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874307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0518057-7A76-FC1C-8E68-7DBBA1FA61D6}"/>
              </a:ext>
            </a:extLst>
          </p:cNvPr>
          <p:cNvSpPr>
            <a:spLocks noGrp="1"/>
          </p:cNvSpPr>
          <p:nvPr>
            <p:ph type="title"/>
          </p:nvPr>
        </p:nvSpPr>
        <p:spPr/>
        <p:txBody>
          <a:bodyPr/>
          <a:lstStyle/>
          <a:p>
            <a:pPr algn="ctr"/>
            <a:r>
              <a:rPr lang="lt-LT" dirty="0"/>
              <a:t>APIBENDRINIMAS</a:t>
            </a:r>
          </a:p>
        </p:txBody>
      </p:sp>
      <p:sp>
        <p:nvSpPr>
          <p:cNvPr id="3" name="Turinio vietos rezervavimo ženklas 2">
            <a:extLst>
              <a:ext uri="{FF2B5EF4-FFF2-40B4-BE49-F238E27FC236}">
                <a16:creationId xmlns:a16="http://schemas.microsoft.com/office/drawing/2014/main" id="{F5DAE763-CC0E-AC52-E72D-5B5CA50926E8}"/>
              </a:ext>
            </a:extLst>
          </p:cNvPr>
          <p:cNvSpPr>
            <a:spLocks noGrp="1"/>
          </p:cNvSpPr>
          <p:nvPr>
            <p:ph idx="1"/>
          </p:nvPr>
        </p:nvSpPr>
        <p:spPr>
          <a:xfrm>
            <a:off x="1451579" y="2015732"/>
            <a:ext cx="10559908" cy="4037749"/>
          </a:xfrm>
        </p:spPr>
        <p:txBody>
          <a:bodyPr>
            <a:normAutofit/>
          </a:bodyPr>
          <a:lstStyle/>
          <a:p>
            <a:pPr marL="0" indent="0">
              <a:buNone/>
            </a:pPr>
            <a:r>
              <a:rPr lang="lt-LT" sz="2800" dirty="0"/>
              <a:t>STIPRIEJI VEIKLOS ASPEKTAI:</a:t>
            </a:r>
          </a:p>
          <a:p>
            <a:pPr marL="342900" lvl="0" indent="-342900">
              <a:lnSpc>
                <a:spcPct val="107000"/>
              </a:lnSpc>
              <a:spcAft>
                <a:spcPts val="800"/>
              </a:spcAft>
              <a:buFont typeface="+mj-lt"/>
              <a:buAutoNum type="arabicPeriod"/>
            </a:pPr>
            <a:r>
              <a:rPr lang="lt-LT" sz="2600" u="none" strike="noStrike" dirty="0">
                <a:solidFill>
                  <a:srgbClr val="000000"/>
                </a:solidFill>
                <a:effectLst/>
                <a:latin typeface="+mj-lt"/>
                <a:ea typeface="Times New Roman" panose="02020603050405020304" pitchFamily="18" charset="0"/>
              </a:rPr>
              <a:t>Pamokos dėstymas: tikslingas tikslų formulavimas, darbo grupėse organizavimas, praktinių užduočių įgyvendinimas.</a:t>
            </a:r>
            <a:endParaRPr lang="lt-LT" sz="2600" u="none" strike="noStrike" dirty="0">
              <a:solidFill>
                <a:srgbClr val="000000"/>
              </a:solidFill>
              <a:effectLst/>
              <a:latin typeface="+mj-lt"/>
              <a:ea typeface="Calibri" panose="020F0502020204030204" pitchFamily="34" charset="0"/>
            </a:endParaRPr>
          </a:p>
          <a:p>
            <a:pPr marL="342900" lvl="0" indent="-342900">
              <a:lnSpc>
                <a:spcPct val="107000"/>
              </a:lnSpc>
              <a:spcAft>
                <a:spcPts val="800"/>
              </a:spcAft>
              <a:buFont typeface="+mj-lt"/>
              <a:buAutoNum type="arabicPeriod"/>
            </a:pPr>
            <a:r>
              <a:rPr lang="lt-LT" sz="2600" u="none" strike="noStrike" dirty="0">
                <a:effectLst/>
                <a:latin typeface="+mj-lt"/>
                <a:ea typeface="Times New Roman" panose="02020603050405020304" pitchFamily="18" charset="0"/>
              </a:rPr>
              <a:t>Pagalba mokiniui: papildomų dalykinių konsultacijų vedimas.</a:t>
            </a:r>
            <a:endParaRPr lang="lt-LT" sz="2600" u="none" strike="noStrike" dirty="0">
              <a:effectLst/>
              <a:latin typeface="+mj-lt"/>
              <a:ea typeface="Calibri" panose="020F0502020204030204" pitchFamily="34" charset="0"/>
            </a:endParaRPr>
          </a:p>
          <a:p>
            <a:pPr marL="342900" lvl="0" indent="-342900">
              <a:lnSpc>
                <a:spcPct val="107000"/>
              </a:lnSpc>
              <a:spcAft>
                <a:spcPts val="800"/>
              </a:spcAft>
              <a:buFont typeface="+mj-lt"/>
              <a:buAutoNum type="arabicPeriod"/>
            </a:pPr>
            <a:r>
              <a:rPr lang="lt-LT" sz="2600" u="none" strike="noStrike" dirty="0">
                <a:effectLst/>
                <a:latin typeface="+mj-lt"/>
                <a:ea typeface="Times New Roman" panose="02020603050405020304" pitchFamily="18" charset="0"/>
              </a:rPr>
              <a:t>Kolegialumas: kontrolinių darbų derinimas tarp mokytojų,  pagalbos mokiniui specialistų paslaugų pasiekiamumas.</a:t>
            </a:r>
            <a:endParaRPr lang="lt-LT" sz="2600" dirty="0">
              <a:latin typeface="+mj-lt"/>
              <a:ea typeface="Times New Roman" panose="02020603050405020304" pitchFamily="18" charset="0"/>
            </a:endParaRPr>
          </a:p>
          <a:p>
            <a:pPr marL="342900" lvl="0" indent="-342900">
              <a:lnSpc>
                <a:spcPct val="107000"/>
              </a:lnSpc>
              <a:spcAft>
                <a:spcPts val="800"/>
              </a:spcAft>
              <a:buFont typeface="+mj-lt"/>
              <a:buAutoNum type="arabicPeriod"/>
            </a:pPr>
            <a:r>
              <a:rPr lang="lt-LT" sz="2600" dirty="0">
                <a:effectLst/>
                <a:latin typeface="+mj-lt"/>
                <a:ea typeface="Times New Roman" panose="02020603050405020304" pitchFamily="18" charset="0"/>
              </a:rPr>
              <a:t>Bendradarbiavimas: savalaikės informacijos teikimas tėvams/ globėjams.</a:t>
            </a:r>
            <a:endParaRPr lang="lt-LT" sz="2600" dirty="0">
              <a:latin typeface="+mj-lt"/>
            </a:endParaRPr>
          </a:p>
        </p:txBody>
      </p:sp>
    </p:spTree>
    <p:extLst>
      <p:ext uri="{BB962C8B-B14F-4D97-AF65-F5344CB8AC3E}">
        <p14:creationId xmlns:p14="http://schemas.microsoft.com/office/powerpoint/2010/main" val="12002388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0518057-7A76-FC1C-8E68-7DBBA1FA61D6}"/>
              </a:ext>
            </a:extLst>
          </p:cNvPr>
          <p:cNvSpPr>
            <a:spLocks noGrp="1"/>
          </p:cNvSpPr>
          <p:nvPr>
            <p:ph type="title"/>
          </p:nvPr>
        </p:nvSpPr>
        <p:spPr/>
        <p:txBody>
          <a:bodyPr/>
          <a:lstStyle/>
          <a:p>
            <a:pPr algn="ctr"/>
            <a:r>
              <a:rPr lang="lt-LT" dirty="0"/>
              <a:t>APIBENDRINIMAS</a:t>
            </a:r>
          </a:p>
        </p:txBody>
      </p:sp>
      <p:sp>
        <p:nvSpPr>
          <p:cNvPr id="3" name="Turinio vietos rezervavimo ženklas 2">
            <a:extLst>
              <a:ext uri="{FF2B5EF4-FFF2-40B4-BE49-F238E27FC236}">
                <a16:creationId xmlns:a16="http://schemas.microsoft.com/office/drawing/2014/main" id="{F5DAE763-CC0E-AC52-E72D-5B5CA50926E8}"/>
              </a:ext>
            </a:extLst>
          </p:cNvPr>
          <p:cNvSpPr>
            <a:spLocks noGrp="1"/>
          </p:cNvSpPr>
          <p:nvPr>
            <p:ph idx="1"/>
          </p:nvPr>
        </p:nvSpPr>
        <p:spPr>
          <a:xfrm>
            <a:off x="1451579" y="2015732"/>
            <a:ext cx="10559908" cy="4037749"/>
          </a:xfrm>
        </p:spPr>
        <p:txBody>
          <a:bodyPr>
            <a:normAutofit/>
          </a:bodyPr>
          <a:lstStyle/>
          <a:p>
            <a:pPr marL="0" indent="0">
              <a:buNone/>
            </a:pPr>
            <a:r>
              <a:rPr lang="lt-LT" sz="2800" dirty="0"/>
              <a:t>TOBULINTI VEIKLOS ASPEKTAI:</a:t>
            </a:r>
          </a:p>
          <a:p>
            <a:pPr marL="342900" lvl="0" indent="-342900">
              <a:lnSpc>
                <a:spcPct val="107000"/>
              </a:lnSpc>
              <a:spcAft>
                <a:spcPts val="800"/>
              </a:spcAft>
              <a:buFont typeface="+mj-lt"/>
              <a:buAutoNum type="arabicPeriod"/>
            </a:pPr>
            <a:r>
              <a:rPr lang="lt-LT" sz="2600" u="none" strike="noStrike" dirty="0">
                <a:effectLst/>
                <a:latin typeface="+mj-lt"/>
                <a:ea typeface="Times New Roman" panose="02020603050405020304" pitchFamily="18" charset="0"/>
              </a:rPr>
              <a:t>Diferencijavimas ir individualizavimas: užduočių skyrimas ir atlikimas pagal mokinio gebėjimus.</a:t>
            </a:r>
            <a:endParaRPr lang="lt-LT" sz="2600" u="none" strike="noStrike" dirty="0">
              <a:effectLst/>
              <a:latin typeface="+mj-lt"/>
              <a:ea typeface="Calibri" panose="020F0502020204030204" pitchFamily="34" charset="0"/>
            </a:endParaRPr>
          </a:p>
          <a:p>
            <a:pPr marL="342900" lvl="0" indent="-342900">
              <a:lnSpc>
                <a:spcPct val="107000"/>
              </a:lnSpc>
              <a:spcAft>
                <a:spcPts val="800"/>
              </a:spcAft>
              <a:buFont typeface="+mj-lt"/>
              <a:buAutoNum type="arabicPeriod"/>
            </a:pPr>
            <a:r>
              <a:rPr lang="lt-LT" sz="2600" u="none" strike="noStrike" dirty="0">
                <a:effectLst/>
                <a:latin typeface="+mj-lt"/>
                <a:ea typeface="Times New Roman" panose="02020603050405020304" pitchFamily="18" charset="0"/>
              </a:rPr>
              <a:t>Mokymosi pažanga: savalaikis rezultatų aptarimas, mokinio gebėjimų nustatymas.</a:t>
            </a:r>
            <a:endParaRPr lang="lt-LT" sz="2600" u="none" strike="noStrike" dirty="0">
              <a:effectLst/>
              <a:latin typeface="+mj-lt"/>
              <a:ea typeface="Calibri" panose="020F0502020204030204" pitchFamily="34" charset="0"/>
            </a:endParaRPr>
          </a:p>
        </p:txBody>
      </p:sp>
    </p:spTree>
    <p:extLst>
      <p:ext uri="{BB962C8B-B14F-4D97-AF65-F5344CB8AC3E}">
        <p14:creationId xmlns:p14="http://schemas.microsoft.com/office/powerpoint/2010/main" val="213916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0518057-7A76-FC1C-8E68-7DBBA1FA61D6}"/>
              </a:ext>
            </a:extLst>
          </p:cNvPr>
          <p:cNvSpPr>
            <a:spLocks noGrp="1"/>
          </p:cNvSpPr>
          <p:nvPr>
            <p:ph type="title"/>
          </p:nvPr>
        </p:nvSpPr>
        <p:spPr/>
        <p:txBody>
          <a:bodyPr/>
          <a:lstStyle/>
          <a:p>
            <a:pPr algn="ctr"/>
            <a:r>
              <a:rPr lang="lt-LT" dirty="0"/>
              <a:t>REKOMENDACIJOS</a:t>
            </a:r>
          </a:p>
        </p:txBody>
      </p:sp>
      <p:sp>
        <p:nvSpPr>
          <p:cNvPr id="3" name="Turinio vietos rezervavimo ženklas 2">
            <a:extLst>
              <a:ext uri="{FF2B5EF4-FFF2-40B4-BE49-F238E27FC236}">
                <a16:creationId xmlns:a16="http://schemas.microsoft.com/office/drawing/2014/main" id="{F5DAE763-CC0E-AC52-E72D-5B5CA50926E8}"/>
              </a:ext>
            </a:extLst>
          </p:cNvPr>
          <p:cNvSpPr>
            <a:spLocks noGrp="1"/>
          </p:cNvSpPr>
          <p:nvPr>
            <p:ph idx="1"/>
          </p:nvPr>
        </p:nvSpPr>
        <p:spPr>
          <a:xfrm>
            <a:off x="1451579" y="2015732"/>
            <a:ext cx="10559908" cy="4037749"/>
          </a:xfrm>
        </p:spPr>
        <p:txBody>
          <a:bodyPr>
            <a:normAutofit/>
          </a:bodyPr>
          <a:lstStyle/>
          <a:p>
            <a:pPr marL="0" indent="0">
              <a:buNone/>
            </a:pPr>
            <a:r>
              <a:rPr lang="lt-LT" sz="2800" dirty="0"/>
              <a:t>TOBULINTI VEIKLOS ASPEKTAI:</a:t>
            </a:r>
          </a:p>
          <a:p>
            <a:pPr marL="342900" lvl="0" indent="-342900">
              <a:lnSpc>
                <a:spcPct val="107000"/>
              </a:lnSpc>
              <a:spcAft>
                <a:spcPts val="800"/>
              </a:spcAft>
              <a:buFont typeface="+mj-lt"/>
              <a:buAutoNum type="arabicPeriod"/>
            </a:pPr>
            <a:r>
              <a:rPr lang="lt-LT" sz="2600" u="none" strike="noStrike" dirty="0">
                <a:effectLst/>
                <a:latin typeface="+mj-lt"/>
                <a:ea typeface="Times New Roman" panose="02020603050405020304" pitchFamily="18" charset="0"/>
              </a:rPr>
              <a:t>Organizuoti mokymus apie darbo pamokoje diferencijavimą ir individualizavimą. </a:t>
            </a:r>
            <a:endParaRPr lang="lt-LT" sz="2600" u="none" strike="noStrike" dirty="0">
              <a:effectLst/>
              <a:latin typeface="+mj-lt"/>
              <a:ea typeface="Calibri" panose="020F0502020204030204" pitchFamily="34" charset="0"/>
            </a:endParaRPr>
          </a:p>
          <a:p>
            <a:pPr marL="342900" lvl="0" indent="-342900">
              <a:lnSpc>
                <a:spcPct val="107000"/>
              </a:lnSpc>
              <a:spcAft>
                <a:spcPts val="800"/>
              </a:spcAft>
              <a:buFont typeface="+mj-lt"/>
              <a:buAutoNum type="arabicPeriod"/>
            </a:pPr>
            <a:r>
              <a:rPr lang="lt-LT" sz="2600" u="none" strike="noStrike" dirty="0">
                <a:effectLst/>
                <a:latin typeface="+mj-lt"/>
                <a:ea typeface="Times New Roman" panose="02020603050405020304" pitchFamily="18" charset="0"/>
              </a:rPr>
              <a:t>Reguliarus mokinių pažangos aptarimas metodinėse grupėse, tarp dėstančių mokytojų, esant poreikiui trišalio (mokinys, tėvai/ globėjai, mokytojai) susitikimo metu.</a:t>
            </a:r>
            <a:endParaRPr lang="lt-LT" sz="2600" u="none" strike="noStrike" dirty="0">
              <a:effectLst/>
              <a:latin typeface="+mj-lt"/>
              <a:ea typeface="Calibri" panose="020F0502020204030204" pitchFamily="34" charset="0"/>
            </a:endParaRPr>
          </a:p>
        </p:txBody>
      </p:sp>
    </p:spTree>
    <p:extLst>
      <p:ext uri="{BB962C8B-B14F-4D97-AF65-F5344CB8AC3E}">
        <p14:creationId xmlns:p14="http://schemas.microsoft.com/office/powerpoint/2010/main" val="41134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473339" y="2339087"/>
            <a:ext cx="8596668" cy="5237408"/>
          </a:xfrm>
        </p:spPr>
        <p:txBody>
          <a:bodyPr>
            <a:noAutofit/>
          </a:bodyPr>
          <a:lstStyle/>
          <a:p>
            <a:r>
              <a:rPr lang="lt-LT" sz="5400" b="1" i="1" dirty="0"/>
              <a:t>Ugdymas(</a:t>
            </a:r>
            <a:r>
              <a:rPr lang="lt-LT" sz="5400" b="1" i="1" dirty="0" err="1"/>
              <a:t>is</a:t>
            </a:r>
            <a:r>
              <a:rPr lang="lt-LT" sz="5400" b="1" i="1" dirty="0"/>
              <a:t>) ir mokinių patirtys</a:t>
            </a:r>
            <a:endParaRPr lang="lt-LT" sz="5400" b="1" i="1" dirty="0">
              <a:solidFill>
                <a:schemeClr val="tx1"/>
              </a:solidFill>
            </a:endParaRPr>
          </a:p>
        </p:txBody>
      </p:sp>
    </p:spTree>
    <p:extLst>
      <p:ext uri="{BB962C8B-B14F-4D97-AF65-F5344CB8AC3E}">
        <p14:creationId xmlns:p14="http://schemas.microsoft.com/office/powerpoint/2010/main" val="1499521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040902" y="2355418"/>
            <a:ext cx="8596668" cy="3962400"/>
          </a:xfrm>
        </p:spPr>
        <p:txBody>
          <a:bodyPr>
            <a:normAutofit/>
          </a:bodyPr>
          <a:lstStyle/>
          <a:p>
            <a:r>
              <a:rPr lang="lt-LT" sz="5400" b="1" i="1" dirty="0"/>
              <a:t>Mokinių , mokytojų ir tėvų nuomonė </a:t>
            </a:r>
          </a:p>
        </p:txBody>
      </p:sp>
    </p:spTree>
    <p:extLst>
      <p:ext uri="{BB962C8B-B14F-4D97-AF65-F5344CB8AC3E}">
        <p14:creationId xmlns:p14="http://schemas.microsoft.com/office/powerpoint/2010/main" val="4121822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913706" y="467932"/>
            <a:ext cx="8596668" cy="1320800"/>
          </a:xfrm>
        </p:spPr>
        <p:txBody>
          <a:bodyPr>
            <a:normAutofit/>
          </a:bodyPr>
          <a:lstStyle/>
          <a:p>
            <a:pPr algn="ctr"/>
            <a:r>
              <a:rPr lang="lt-LT" sz="5400" b="1" i="1" dirty="0"/>
              <a:t>Mokinių apklausa</a:t>
            </a:r>
          </a:p>
        </p:txBody>
      </p:sp>
      <p:graphicFrame>
        <p:nvGraphicFramePr>
          <p:cNvPr id="3" name="Lentelė 2"/>
          <p:cNvGraphicFramePr>
            <a:graphicFrameLocks noGrp="1"/>
          </p:cNvGraphicFramePr>
          <p:nvPr>
            <p:extLst>
              <p:ext uri="{D42A27DB-BD31-4B8C-83A1-F6EECF244321}">
                <p14:modId xmlns:p14="http://schemas.microsoft.com/office/powerpoint/2010/main" val="3695783024"/>
              </p:ext>
            </p:extLst>
          </p:nvPr>
        </p:nvGraphicFramePr>
        <p:xfrm>
          <a:off x="2714711" y="2522708"/>
          <a:ext cx="8128000" cy="1280160"/>
        </p:xfrm>
        <a:graphic>
          <a:graphicData uri="http://schemas.openxmlformats.org/drawingml/2006/table">
            <a:tbl>
              <a:tblPr firstRow="1" bandRow="1">
                <a:tableStyleId>{2D5ABB26-0587-4C30-8999-92F81FD0307C}</a:tableStyleId>
              </a:tblPr>
              <a:tblGrid>
                <a:gridCol w="5914135">
                  <a:extLst>
                    <a:ext uri="{9D8B030D-6E8A-4147-A177-3AD203B41FA5}">
                      <a16:colId xmlns:a16="http://schemas.microsoft.com/office/drawing/2014/main" val="20000"/>
                    </a:ext>
                  </a:extLst>
                </a:gridCol>
                <a:gridCol w="2213865">
                  <a:extLst>
                    <a:ext uri="{9D8B030D-6E8A-4147-A177-3AD203B41FA5}">
                      <a16:colId xmlns:a16="http://schemas.microsoft.com/office/drawing/2014/main" val="20001"/>
                    </a:ext>
                  </a:extLst>
                </a:gridCol>
              </a:tblGrid>
              <a:tr h="370840">
                <a:tc>
                  <a:txBody>
                    <a:bodyPr/>
                    <a:lstStyle/>
                    <a:p>
                      <a:endParaRPr lang="lt-LT" sz="3600" dirty="0"/>
                    </a:p>
                  </a:txBody>
                  <a:tcPr/>
                </a:tc>
                <a:tc>
                  <a:txBody>
                    <a:bodyPr/>
                    <a:lstStyle/>
                    <a:p>
                      <a:endParaRPr lang="lt-LT" sz="3600" dirty="0"/>
                    </a:p>
                  </a:txBody>
                  <a:tcPr/>
                </a:tc>
                <a:extLst>
                  <a:ext uri="{0D108BD9-81ED-4DB2-BD59-A6C34878D82A}">
                    <a16:rowId xmlns:a16="http://schemas.microsoft.com/office/drawing/2014/main" val="10000"/>
                  </a:ext>
                </a:extLst>
              </a:tr>
              <a:tr h="370840">
                <a:tc>
                  <a:txBody>
                    <a:bodyPr/>
                    <a:lstStyle/>
                    <a:p>
                      <a:r>
                        <a:rPr lang="lt-LT" sz="3600" dirty="0"/>
                        <a:t>Visiškai</a:t>
                      </a:r>
                      <a:r>
                        <a:rPr lang="lt-LT" sz="3600" baseline="0" dirty="0"/>
                        <a:t> </a:t>
                      </a:r>
                      <a:r>
                        <a:rPr lang="lt-LT" sz="3600" dirty="0"/>
                        <a:t> atsakytų klausimynų - </a:t>
                      </a:r>
                    </a:p>
                  </a:txBody>
                  <a:tcPr/>
                </a:tc>
                <a:tc>
                  <a:txBody>
                    <a:bodyPr/>
                    <a:lstStyle/>
                    <a:p>
                      <a:r>
                        <a:rPr lang="lt-LT" sz="3600" dirty="0"/>
                        <a:t>123</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37214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3200" b="1" i="1" dirty="0">
                <a:latin typeface="Arial" panose="020B0604020202020204" pitchFamily="34" charset="0"/>
                <a:cs typeface="Arial" panose="020B0604020202020204" pitchFamily="34" charset="0"/>
              </a:rPr>
              <a:t>Mokinių nuomonė apie mokyklą</a:t>
            </a:r>
          </a:p>
        </p:txBody>
      </p:sp>
      <p:graphicFrame>
        <p:nvGraphicFramePr>
          <p:cNvPr id="3" name="Lentelė 2"/>
          <p:cNvGraphicFramePr>
            <a:graphicFrameLocks noGrp="1"/>
          </p:cNvGraphicFramePr>
          <p:nvPr>
            <p:extLst>
              <p:ext uri="{D42A27DB-BD31-4B8C-83A1-F6EECF244321}">
                <p14:modId xmlns:p14="http://schemas.microsoft.com/office/powerpoint/2010/main" val="1023382027"/>
              </p:ext>
            </p:extLst>
          </p:nvPr>
        </p:nvGraphicFramePr>
        <p:xfrm>
          <a:off x="2314349" y="41992062"/>
          <a:ext cx="5709672" cy="17832642"/>
        </p:xfrm>
        <a:graphic>
          <a:graphicData uri="http://schemas.openxmlformats.org/drawingml/2006/table">
            <a:tbl>
              <a:tblPr firstRow="1" bandRow="1"/>
              <a:tblGrid>
                <a:gridCol w="684896">
                  <a:extLst>
                    <a:ext uri="{9D8B030D-6E8A-4147-A177-3AD203B41FA5}">
                      <a16:colId xmlns:a16="http://schemas.microsoft.com/office/drawing/2014/main" val="20000"/>
                    </a:ext>
                  </a:extLst>
                </a:gridCol>
                <a:gridCol w="2452112">
                  <a:extLst>
                    <a:ext uri="{9D8B030D-6E8A-4147-A177-3AD203B41FA5}">
                      <a16:colId xmlns:a16="http://schemas.microsoft.com/office/drawing/2014/main" val="20001"/>
                    </a:ext>
                  </a:extLst>
                </a:gridCol>
                <a:gridCol w="1334023">
                  <a:extLst>
                    <a:ext uri="{9D8B030D-6E8A-4147-A177-3AD203B41FA5}">
                      <a16:colId xmlns:a16="http://schemas.microsoft.com/office/drawing/2014/main" val="20002"/>
                    </a:ext>
                  </a:extLst>
                </a:gridCol>
                <a:gridCol w="1238641">
                  <a:extLst>
                    <a:ext uri="{9D8B030D-6E8A-4147-A177-3AD203B41FA5}">
                      <a16:colId xmlns:a16="http://schemas.microsoft.com/office/drawing/2014/main" val="20003"/>
                    </a:ext>
                  </a:extLst>
                </a:gridCol>
              </a:tblGrid>
              <a:tr h="604065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2017</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2018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man padeda pažinti mano gabumus ir polinkius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Mokykloje esame skatinami bendradarbiauti, padėti vieni kitiems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 yra svarbu mokytis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Mokykloje aš sužinau aiškią informaciją apie tolimesnio mokymosi ir karjeros galimybes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Į mokyklą einu su džiaugsmu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aš iš kitų mokinių nesijuokiau, nesišaipiau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iš manęs mokykloje niekas  nesijuokė, nesišaipė</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 name="Rectangle 1"/>
          <p:cNvSpPr>
            <a:spLocks noChangeArrowheads="1"/>
          </p:cNvSpPr>
          <p:nvPr/>
        </p:nvSpPr>
        <p:spPr bwMode="auto">
          <a:xfrm>
            <a:off x="3481388" y="2630488"/>
            <a:ext cx="11556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p>
        </p:txBody>
      </p:sp>
      <p:graphicFrame>
        <p:nvGraphicFramePr>
          <p:cNvPr id="6" name="Lentelė 5"/>
          <p:cNvGraphicFramePr>
            <a:graphicFrameLocks noGrp="1"/>
          </p:cNvGraphicFramePr>
          <p:nvPr>
            <p:extLst>
              <p:ext uri="{D42A27DB-BD31-4B8C-83A1-F6EECF244321}">
                <p14:modId xmlns:p14="http://schemas.microsoft.com/office/powerpoint/2010/main" val="3873976843"/>
              </p:ext>
            </p:extLst>
          </p:nvPr>
        </p:nvGraphicFramePr>
        <p:xfrm>
          <a:off x="992571" y="869182"/>
          <a:ext cx="10677378" cy="5221754"/>
        </p:xfrm>
        <a:graphic>
          <a:graphicData uri="http://schemas.openxmlformats.org/drawingml/2006/table">
            <a:tbl>
              <a:tblPr firstRow="1" bandRow="1"/>
              <a:tblGrid>
                <a:gridCol w="801858">
                  <a:extLst>
                    <a:ext uri="{9D8B030D-6E8A-4147-A177-3AD203B41FA5}">
                      <a16:colId xmlns:a16="http://schemas.microsoft.com/office/drawing/2014/main" val="20000"/>
                    </a:ext>
                  </a:extLst>
                </a:gridCol>
                <a:gridCol w="7100855">
                  <a:extLst>
                    <a:ext uri="{9D8B030D-6E8A-4147-A177-3AD203B41FA5}">
                      <a16:colId xmlns:a16="http://schemas.microsoft.com/office/drawing/2014/main" val="20001"/>
                    </a:ext>
                  </a:extLst>
                </a:gridCol>
                <a:gridCol w="1278380">
                  <a:extLst>
                    <a:ext uri="{9D8B030D-6E8A-4147-A177-3AD203B41FA5}">
                      <a16:colId xmlns:a16="http://schemas.microsoft.com/office/drawing/2014/main" val="20002"/>
                    </a:ext>
                  </a:extLst>
                </a:gridCol>
                <a:gridCol w="1496285">
                  <a:extLst>
                    <a:ext uri="{9D8B030D-6E8A-4147-A177-3AD203B41FA5}">
                      <a16:colId xmlns:a16="http://schemas.microsoft.com/office/drawing/2014/main" val="20003"/>
                    </a:ext>
                  </a:extLst>
                </a:gridCol>
              </a:tblGrid>
              <a:tr h="70602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                           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i="1"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0" i="1" baseline="0" dirty="0">
                          <a:effectLst/>
                          <a:latin typeface="Calibri" panose="020F0502020204030204" pitchFamily="34" charset="0"/>
                          <a:ea typeface="Calibri" panose="020F0502020204030204" pitchFamily="34" charset="0"/>
                          <a:cs typeface="Times New Roman" panose="02020603050405020304" pitchFamily="18" charset="0"/>
                        </a:rPr>
                        <a:t> nesutinku</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2006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it-IT" sz="2400" dirty="0">
                          <a:effectLst/>
                          <a:latin typeface="Calibri" panose="020F0502020204030204" pitchFamily="34" charset="0"/>
                          <a:ea typeface="Calibri" panose="020F0502020204030204" pitchFamily="34" charset="0"/>
                          <a:cs typeface="Times New Roman" panose="02020603050405020304" pitchFamily="18" charset="0"/>
                        </a:rPr>
                        <a:t> </a:t>
                      </a: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pamokos pradžioje supažindina mus su pamokos tikslais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36,6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2006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i="0" kern="1200" dirty="0">
                          <a:solidFill>
                            <a:schemeClr val="tx1"/>
                          </a:solidFill>
                          <a:effectLst/>
                          <a:latin typeface="+mn-lt"/>
                          <a:ea typeface="+mn-ea"/>
                          <a:cs typeface="+mn-cs"/>
                        </a:rPr>
                        <a:t>Mokytojai nepradeda dėstyti naujos temos, kol mes gerai neišmokstame ankstesnių temų.</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10,6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19,5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44125">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i="0" kern="1200" dirty="0">
                          <a:solidFill>
                            <a:schemeClr val="tx1"/>
                          </a:solidFill>
                          <a:effectLst/>
                          <a:latin typeface="+mn-lt"/>
                          <a:ea typeface="+mn-ea"/>
                          <a:cs typeface="+mn-cs"/>
                        </a:rPr>
                        <a:t>Mokytojai kai kurias pamokas jungia (integruoja) su kitų dalykų pamokomis.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95996">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1800" b="1" i="0" kern="1200" dirty="0">
                          <a:solidFill>
                            <a:schemeClr val="tx1"/>
                          </a:solidFill>
                          <a:effectLst/>
                          <a:latin typeface="+mn-lt"/>
                          <a:ea typeface="+mn-ea"/>
                          <a:cs typeface="+mn-cs"/>
                        </a:rPr>
                        <a:t> </a:t>
                      </a:r>
                      <a:r>
                        <a:rPr lang="lt-LT" sz="2400" b="1" i="0" dirty="0">
                          <a:solidFill>
                            <a:srgbClr val="444444"/>
                          </a:solidFill>
                          <a:effectLst/>
                          <a:latin typeface="arial" panose="020B0604020202020204" pitchFamily="34" charset="0"/>
                        </a:rPr>
                        <a:t> </a:t>
                      </a:r>
                      <a:r>
                        <a:rPr lang="lt-LT" sz="2400" b="0" i="0" dirty="0">
                          <a:solidFill>
                            <a:srgbClr val="444444"/>
                          </a:solidFill>
                          <a:effectLst/>
                          <a:latin typeface="arial" panose="020B0604020202020204" pitchFamily="34" charset="0"/>
                        </a:rPr>
                        <a:t>Mokytojai man padeda mokytis (pvz., papildomai paaiškina, jeigu reikia).</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4125">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i="0" dirty="0">
                          <a:solidFill>
                            <a:srgbClr val="444444"/>
                          </a:solidFill>
                          <a:effectLst/>
                          <a:latin typeface="arial" panose="020B0604020202020204" pitchFamily="34" charset="0"/>
                        </a:rPr>
                        <a:t> Įvairių dalykų konsultacijos padeda man geriau mokytis</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7" name="Rectangle 2"/>
          <p:cNvSpPr>
            <a:spLocks noChangeArrowheads="1"/>
          </p:cNvSpPr>
          <p:nvPr/>
        </p:nvSpPr>
        <p:spPr bwMode="auto">
          <a:xfrm>
            <a:off x="2468515" y="1767978"/>
            <a:ext cx="184003" cy="45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sz="2400"/>
          </a:p>
        </p:txBody>
      </p:sp>
    </p:spTree>
    <p:extLst>
      <p:ext uri="{BB962C8B-B14F-4D97-AF65-F5344CB8AC3E}">
        <p14:creationId xmlns:p14="http://schemas.microsoft.com/office/powerpoint/2010/main" val="2938398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468192" y="0"/>
            <a:ext cx="10637950" cy="1320800"/>
          </a:xfrm>
        </p:spPr>
        <p:txBody>
          <a:bodyPr>
            <a:noAutofit/>
          </a:bodyPr>
          <a:lstStyle/>
          <a:p>
            <a:pPr algn="ctr"/>
            <a:r>
              <a:rPr lang="lt-LT" sz="4800" b="1" i="1" dirty="0">
                <a:latin typeface="Arial" panose="020B0604020202020204" pitchFamily="34" charset="0"/>
                <a:cs typeface="Arial" panose="020B0604020202020204" pitchFamily="34" charset="0"/>
              </a:rPr>
              <a:t> </a:t>
            </a:r>
            <a:r>
              <a:rPr lang="lt-LT" sz="2800" b="1" i="1" dirty="0">
                <a:latin typeface="Arial" panose="020B0604020202020204" pitchFamily="34" charset="0"/>
                <a:cs typeface="Arial" panose="020B0604020202020204" pitchFamily="34" charset="0"/>
              </a:rPr>
              <a:t>Mokinių nuomonė apie mokyklą</a:t>
            </a:r>
          </a:p>
        </p:txBody>
      </p:sp>
      <p:graphicFrame>
        <p:nvGraphicFramePr>
          <p:cNvPr id="3" name="Lentelė 2"/>
          <p:cNvGraphicFramePr>
            <a:graphicFrameLocks noGrp="1"/>
          </p:cNvGraphicFramePr>
          <p:nvPr/>
        </p:nvGraphicFramePr>
        <p:xfrm>
          <a:off x="2314349" y="41992062"/>
          <a:ext cx="5709672" cy="17832642"/>
        </p:xfrm>
        <a:graphic>
          <a:graphicData uri="http://schemas.openxmlformats.org/drawingml/2006/table">
            <a:tbl>
              <a:tblPr firstRow="1" bandRow="1"/>
              <a:tblGrid>
                <a:gridCol w="684896">
                  <a:extLst>
                    <a:ext uri="{9D8B030D-6E8A-4147-A177-3AD203B41FA5}">
                      <a16:colId xmlns:a16="http://schemas.microsoft.com/office/drawing/2014/main" val="20000"/>
                    </a:ext>
                  </a:extLst>
                </a:gridCol>
                <a:gridCol w="2452112">
                  <a:extLst>
                    <a:ext uri="{9D8B030D-6E8A-4147-A177-3AD203B41FA5}">
                      <a16:colId xmlns:a16="http://schemas.microsoft.com/office/drawing/2014/main" val="20001"/>
                    </a:ext>
                  </a:extLst>
                </a:gridCol>
                <a:gridCol w="1334023">
                  <a:extLst>
                    <a:ext uri="{9D8B030D-6E8A-4147-A177-3AD203B41FA5}">
                      <a16:colId xmlns:a16="http://schemas.microsoft.com/office/drawing/2014/main" val="20002"/>
                    </a:ext>
                  </a:extLst>
                </a:gridCol>
                <a:gridCol w="1238641">
                  <a:extLst>
                    <a:ext uri="{9D8B030D-6E8A-4147-A177-3AD203B41FA5}">
                      <a16:colId xmlns:a16="http://schemas.microsoft.com/office/drawing/2014/main" val="20003"/>
                    </a:ext>
                  </a:extLst>
                </a:gridCol>
              </a:tblGrid>
              <a:tr h="6040652">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err="1">
                          <a:effectLst/>
                          <a:latin typeface="Calibri" panose="020F0502020204030204" pitchFamily="34" charset="0"/>
                          <a:ea typeface="Calibri" panose="020F0502020204030204" pitchFamily="34" charset="0"/>
                          <a:cs typeface="Times New Roman" panose="02020603050405020304" pitchFamily="18"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a:effectLst/>
                          <a:latin typeface="Calibri" panose="020F0502020204030204" pitchFamily="34" charset="0"/>
                          <a:ea typeface="Calibri" panose="020F0502020204030204" pitchFamily="34" charset="0"/>
                          <a:cs typeface="Times New Roman" panose="02020603050405020304" pitchFamily="18" charset="0"/>
                        </a:rPr>
                        <a:t>2017</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Vidurkis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t-LT" sz="2400" b="1" i="1" dirty="0">
                          <a:effectLst/>
                          <a:latin typeface="Calibri" panose="020F0502020204030204" pitchFamily="34" charset="0"/>
                          <a:ea typeface="Calibri" panose="020F0502020204030204" pitchFamily="34" charset="0"/>
                          <a:cs typeface="Times New Roman" panose="02020603050405020304" pitchFamily="18" charset="0"/>
                        </a:rPr>
                        <a:t>2018</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Mokytojai man padeda pažinti mano gabumus ir polinkius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Mokykloje esame skatinami bendradarbiauti, padėti vieni kitiems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Man yra svarbu mokytis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4.</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Mokykloje aš sužinau aiškią informaciją apie tolimesnio mokymosi ir karjeros galimybes</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2,8</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6860">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5.</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Į mokyklą einu su džiaugsmu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2,7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6.</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aš iš kitų mokinių nesijuokiau, nesišaipiau</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96821">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7.</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a:effectLst/>
                          <a:latin typeface="Calibri" panose="020F0502020204030204" pitchFamily="34" charset="0"/>
                          <a:ea typeface="Calibri" panose="020F0502020204030204" pitchFamily="34" charset="0"/>
                          <a:cs typeface="Times New Roman" panose="02020603050405020304" pitchFamily="18" charset="0"/>
                        </a:rPr>
                        <a:t>Per paskutinius du mėnesius iš manęs mokykloje niekas  nesijuokė, nesišaipė</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a:t>
                      </a:r>
                    </a:p>
                  </a:txBody>
                  <a:tcPr marL="80596" marR="80596" marT="40298" marB="4029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4" name="Rectangle 1"/>
          <p:cNvSpPr>
            <a:spLocks noChangeArrowheads="1"/>
          </p:cNvSpPr>
          <p:nvPr/>
        </p:nvSpPr>
        <p:spPr bwMode="auto">
          <a:xfrm>
            <a:off x="3481388" y="2630488"/>
            <a:ext cx="11556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a:solidFill>
                <a:prstClr val="black"/>
              </a:solidFill>
            </a:endParaRPr>
          </a:p>
        </p:txBody>
      </p:sp>
      <p:sp>
        <p:nvSpPr>
          <p:cNvPr id="7" name="Rectangle 2"/>
          <p:cNvSpPr>
            <a:spLocks noChangeArrowheads="1"/>
          </p:cNvSpPr>
          <p:nvPr/>
        </p:nvSpPr>
        <p:spPr bwMode="auto">
          <a:xfrm>
            <a:off x="2468515" y="1767978"/>
            <a:ext cx="184003" cy="45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lt-LT" sz="2400">
              <a:solidFill>
                <a:prstClr val="black"/>
              </a:solidFill>
            </a:endParaRPr>
          </a:p>
        </p:txBody>
      </p:sp>
      <p:graphicFrame>
        <p:nvGraphicFramePr>
          <p:cNvPr id="8" name="Lentelė 7"/>
          <p:cNvGraphicFramePr>
            <a:graphicFrameLocks noGrp="1"/>
          </p:cNvGraphicFramePr>
          <p:nvPr>
            <p:extLst>
              <p:ext uri="{D42A27DB-BD31-4B8C-83A1-F6EECF244321}">
                <p14:modId xmlns:p14="http://schemas.microsoft.com/office/powerpoint/2010/main" val="1343113512"/>
              </p:ext>
            </p:extLst>
          </p:nvPr>
        </p:nvGraphicFramePr>
        <p:xfrm>
          <a:off x="1128827" y="876693"/>
          <a:ext cx="10723808" cy="4819322"/>
        </p:xfrm>
        <a:graphic>
          <a:graphicData uri="http://schemas.openxmlformats.org/drawingml/2006/table">
            <a:tbl>
              <a:tblPr firstRow="1" bandRow="1"/>
              <a:tblGrid>
                <a:gridCol w="742611">
                  <a:extLst>
                    <a:ext uri="{9D8B030D-6E8A-4147-A177-3AD203B41FA5}">
                      <a16:colId xmlns:a16="http://schemas.microsoft.com/office/drawing/2014/main" val="20000"/>
                    </a:ext>
                  </a:extLst>
                </a:gridCol>
                <a:gridCol w="7186088">
                  <a:extLst>
                    <a:ext uri="{9D8B030D-6E8A-4147-A177-3AD203B41FA5}">
                      <a16:colId xmlns:a16="http://schemas.microsoft.com/office/drawing/2014/main" val="20001"/>
                    </a:ext>
                  </a:extLst>
                </a:gridCol>
                <a:gridCol w="1557690">
                  <a:extLst>
                    <a:ext uri="{9D8B030D-6E8A-4147-A177-3AD203B41FA5}">
                      <a16:colId xmlns:a16="http://schemas.microsoft.com/office/drawing/2014/main" val="20002"/>
                    </a:ext>
                  </a:extLst>
                </a:gridCol>
                <a:gridCol w="1237419">
                  <a:extLst>
                    <a:ext uri="{9D8B030D-6E8A-4147-A177-3AD203B41FA5}">
                      <a16:colId xmlns:a16="http://schemas.microsoft.com/office/drawing/2014/main" val="20003"/>
                    </a:ext>
                  </a:extLst>
                </a:gridCol>
              </a:tblGrid>
              <a:tr h="945237">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Visiškai</a:t>
                      </a:r>
                      <a:r>
                        <a:rPr lang="lt-LT" sz="2400" baseline="0" dirty="0">
                          <a:effectLst/>
                          <a:latin typeface="Calibri" panose="020F0502020204030204" pitchFamily="34" charset="0"/>
                          <a:ea typeface="Calibri" panose="020F0502020204030204" pitchFamily="34" charset="0"/>
                          <a:cs typeface="Times New Roman" panose="02020603050405020304" pitchFamily="18"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0"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5573">
                <a:tc>
                  <a:txBody>
                    <a:bodyPr/>
                    <a:lstStyle/>
                    <a:p>
                      <a:pPr>
                        <a:lnSpc>
                          <a:spcPct val="107000"/>
                        </a:lnSpc>
                        <a:spcAft>
                          <a:spcPts val="0"/>
                        </a:spcAft>
                      </a:pPr>
                      <a:r>
                        <a:rPr lang="lt-LT" sz="2400" b="0" i="0"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6.</a:t>
                      </a:r>
                      <a:endParaRPr lang="lt-LT" sz="2400" b="0" i="0" dirty="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mj-lt"/>
                        </a:rPr>
                        <a:t>Mokytojai tiki mano gebėjimu mokytis, mano sėkme, galimybe pasiekti aukštesnių rezultatų</a:t>
                      </a:r>
                      <a:endParaRPr lang="lt-LT" sz="2400" b="0" i="0" dirty="0">
                        <a:effectLst/>
                        <a:latin typeface="+mj-lt"/>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20,3</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u="none"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5,7</a:t>
                      </a:r>
                      <a:endParaRPr lang="lt-LT" sz="2400" b="0" i="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25573">
                <a:tc>
                  <a:txBody>
                    <a:bodyPr/>
                    <a:lstStyle/>
                    <a:p>
                      <a:pPr>
                        <a:lnSpc>
                          <a:spcPct val="107000"/>
                        </a:lnSpc>
                        <a:spcAft>
                          <a:spcPts val="0"/>
                        </a:spcAft>
                      </a:pPr>
                      <a:r>
                        <a:rPr lang="lt-LT" sz="2400" b="0" i="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7.</a:t>
                      </a:r>
                      <a:endParaRPr lang="lt-LT" sz="2400" b="0" i="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mj-lt"/>
                        </a:rPr>
                        <a:t>Mokytojai skatina mus, sprendžiant užduotis, išmėginti savus sprendimo būdus.</a:t>
                      </a:r>
                      <a:endParaRPr lang="lt-LT" sz="2400" b="0" i="0" dirty="0">
                        <a:effectLst/>
                        <a:latin typeface="+mj-lt"/>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effectLst/>
                          <a:latin typeface="Calibri" panose="020F0502020204030204" pitchFamily="34" charset="0"/>
                          <a:ea typeface="Calibri" panose="020F0502020204030204" pitchFamily="34" charset="0"/>
                          <a:cs typeface="Times New Roman" panose="02020603050405020304" pitchFamily="18" charset="0"/>
                        </a:rPr>
                        <a:t>17,1</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14746">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8.</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j-lt"/>
                          <a:ea typeface="+mn-ea"/>
                          <a:cs typeface="+mn-cs"/>
                        </a:rPr>
                        <a:t>Mokytojai dažnai užduoda klausimus, skatinančius mus mąstyti.</a:t>
                      </a:r>
                      <a:endParaRPr lang="lt-LT" sz="2400" b="0" dirty="0">
                        <a:effectLst/>
                        <a:latin typeface="+mj-lt"/>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30,1</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effectLst/>
                          <a:latin typeface="Calibri" panose="020F0502020204030204" pitchFamily="34" charset="0"/>
                          <a:ea typeface="Calibri" panose="020F0502020204030204" pitchFamily="34" charset="0"/>
                          <a:cs typeface="Times New Roman" panose="02020603050405020304" pitchFamily="18" charset="0"/>
                        </a:rPr>
                        <a:t>4,9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59072">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9.</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j-lt"/>
                          <a:ea typeface="+mn-ea"/>
                          <a:cs typeface="+mn-cs"/>
                        </a:rPr>
                        <a:t>Mokytojai skiria įdomias praktines užduotis.</a:t>
                      </a:r>
                      <a:endParaRPr lang="lt-LT" sz="2400" b="0" dirty="0">
                        <a:effectLst/>
                        <a:latin typeface="+mj-lt"/>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30,1</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4,9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3397">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10.</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mj-lt"/>
                        </a:rPr>
                        <a:t>Per pamokas mus moko, kaip praktiškai būtų galima panaudoti įgytas žinias.</a:t>
                      </a:r>
                      <a:endParaRPr lang="lt-LT" sz="2400" b="0" dirty="0">
                        <a:effectLst/>
                        <a:latin typeface="+mj-lt"/>
                        <a:ea typeface="Calibri" panose="020F0502020204030204" pitchFamily="34" charset="0"/>
                        <a:cs typeface="Times New Roman" panose="02020603050405020304" pitchFamily="18" charset="0"/>
                      </a:endParaRP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12,8</a:t>
                      </a:r>
                    </a:p>
                  </a:txBody>
                  <a:tcPr marL="36374" marR="36374" marT="18187" marB="1818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17,1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71604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251376" y="367645"/>
            <a:ext cx="10637950" cy="1320800"/>
          </a:xfrm>
        </p:spPr>
        <p:txBody>
          <a:bodyPr>
            <a:noAutofit/>
          </a:bodyPr>
          <a:lstStyle/>
          <a:p>
            <a:pPr algn="ctr"/>
            <a:r>
              <a:rPr lang="lt-LT" sz="3200" b="1" i="1" dirty="0">
                <a:latin typeface="Arial" panose="020B0604020202020204" pitchFamily="34" charset="0"/>
                <a:cs typeface="Arial" panose="020B0604020202020204" pitchFamily="34" charset="0"/>
              </a:rPr>
              <a:t>Mokinių nuomonė apie mokyklą</a:t>
            </a:r>
          </a:p>
        </p:txBody>
      </p:sp>
      <p:graphicFrame>
        <p:nvGraphicFramePr>
          <p:cNvPr id="7" name="Lentelė 6"/>
          <p:cNvGraphicFramePr>
            <a:graphicFrameLocks noGrp="1"/>
          </p:cNvGraphicFramePr>
          <p:nvPr>
            <p:extLst>
              <p:ext uri="{D42A27DB-BD31-4B8C-83A1-F6EECF244321}">
                <p14:modId xmlns:p14="http://schemas.microsoft.com/office/powerpoint/2010/main" val="184326652"/>
              </p:ext>
            </p:extLst>
          </p:nvPr>
        </p:nvGraphicFramePr>
        <p:xfrm>
          <a:off x="1512747" y="1028045"/>
          <a:ext cx="9480177" cy="3433062"/>
        </p:xfrm>
        <a:graphic>
          <a:graphicData uri="http://schemas.openxmlformats.org/drawingml/2006/table">
            <a:tbl>
              <a:tblPr firstRow="1" bandRow="1"/>
              <a:tblGrid>
                <a:gridCol w="820270">
                  <a:extLst>
                    <a:ext uri="{9D8B030D-6E8A-4147-A177-3AD203B41FA5}">
                      <a16:colId xmlns:a16="http://schemas.microsoft.com/office/drawing/2014/main" val="20000"/>
                    </a:ext>
                  </a:extLst>
                </a:gridCol>
                <a:gridCol w="5741895">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317812">
                  <a:extLst>
                    <a:ext uri="{9D8B030D-6E8A-4147-A177-3AD203B41FA5}">
                      <a16:colId xmlns:a16="http://schemas.microsoft.com/office/drawing/2014/main" val="20003"/>
                    </a:ext>
                  </a:extLst>
                </a:gridCol>
              </a:tblGrid>
              <a:tr h="720538">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Eil.</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lt-LT" sz="2400" b="1" i="1" kern="1200" dirty="0" err="1">
                          <a:solidFill>
                            <a:srgbClr val="000000"/>
                          </a:solidFill>
                          <a:effectLst/>
                          <a:latin typeface="Corbel" panose="020B0503020204020204" pitchFamily="34" charset="0"/>
                          <a:ea typeface="Times New Roman" panose="02020603050405020304" pitchFamily="18" charset="0"/>
                          <a:cs typeface="Arial" panose="020B0604020202020204" pitchFamily="34" charset="0"/>
                        </a:rPr>
                        <a:t>nr</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Klausimas</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1" i="1"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Visiškai</a:t>
                      </a:r>
                      <a:r>
                        <a:rPr lang="lt-LT" sz="2400" b="1" i="1"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nesutinku</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53036">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11.</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kern="1200" dirty="0">
                          <a:solidFill>
                            <a:schemeClr val="tx1"/>
                          </a:solidFill>
                          <a:effectLst/>
                          <a:latin typeface="+mn-lt"/>
                          <a:ea typeface="+mn-ea"/>
                          <a:cs typeface="+mn-cs"/>
                        </a:rPr>
                        <a:t> </a:t>
                      </a:r>
                      <a:r>
                        <a:rPr lang="lt-LT" sz="2400" b="0" i="0" dirty="0">
                          <a:solidFill>
                            <a:srgbClr val="444444"/>
                          </a:solidFill>
                          <a:effectLst/>
                          <a:latin typeface="arial" panose="020B0604020202020204" pitchFamily="34" charset="0"/>
                        </a:rPr>
                        <a:t>Mokiniai per pamoką gali pasirinkti, kiek jie sugebės išmokti.</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10,6</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kern="1200" baseline="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rPr>
                        <a:t> 30,9</a:t>
                      </a:r>
                      <a:endParaRPr lang="lt-LT" sz="2400" b="0" u="none" kern="1200" dirty="0">
                        <a:solidFill>
                          <a:srgbClr val="000000"/>
                        </a:solidFill>
                        <a:effectLst/>
                        <a:latin typeface="Corbel" panose="020B0503020204020204" pitchFamily="34" charset="0"/>
                        <a:ea typeface="Times New Roman" panose="02020603050405020304" pitchFamily="18"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78032">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12.</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arial" panose="020B0604020202020204" pitchFamily="34" charset="0"/>
                        </a:rPr>
                        <a:t>Mokytojai man leidžia pasirinkti, kaip atlikti užduotį.</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5,7</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67880">
                <a:tc>
                  <a:txBody>
                    <a:bodyPr/>
                    <a:lstStyle/>
                    <a:p>
                      <a:pPr>
                        <a:lnSpc>
                          <a:spcPct val="107000"/>
                        </a:lnSpc>
                        <a:spcAft>
                          <a:spcPts val="0"/>
                        </a:spcAft>
                      </a:pPr>
                      <a:r>
                        <a:rPr lang="lt-LT" sz="2400" kern="1200">
                          <a:solidFill>
                            <a:srgbClr val="000000"/>
                          </a:solidFill>
                          <a:effectLst/>
                          <a:latin typeface="Corbel" panose="020B0503020204020204" pitchFamily="34" charset="0"/>
                          <a:ea typeface="Times New Roman" panose="02020603050405020304" pitchFamily="18" charset="0"/>
                          <a:cs typeface="Arial" panose="020B0604020202020204" pitchFamily="34" charset="0"/>
                        </a:rPr>
                        <a:t>13.</a:t>
                      </a:r>
                      <a:endParaRPr lang="lt-LT" sz="240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i="0" dirty="0">
                          <a:solidFill>
                            <a:srgbClr val="444444"/>
                          </a:solidFill>
                          <a:effectLst/>
                          <a:latin typeface="arial" panose="020B0604020202020204" pitchFamily="34" charset="0"/>
                        </a:rPr>
                        <a:t>Mokytojai per pamokas mokiniams skiria skirtingas užduotis</a:t>
                      </a:r>
                      <a:endParaRPr lang="lt-LT" sz="2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dirty="0">
                          <a:effectLst/>
                          <a:latin typeface="Calibri" panose="020F0502020204030204" pitchFamily="34" charset="0"/>
                          <a:ea typeface="Calibri" panose="020F0502020204030204" pitchFamily="34" charset="0"/>
                          <a:cs typeface="Times New Roman" panose="02020603050405020304" pitchFamily="18" charset="0"/>
                        </a:rPr>
                        <a:t>6,5</a:t>
                      </a:r>
                    </a:p>
                  </a:txBody>
                  <a:tcPr marL="57929" marR="57929" marT="28964" marB="2896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lt-LT" sz="2400" b="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30,1c</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7673681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Galerija</Template>
  <TotalTime>2985</TotalTime>
  <Words>2924</Words>
  <Application>Microsoft Office PowerPoint</Application>
  <PresentationFormat>Plačiaekranė</PresentationFormat>
  <Paragraphs>713</Paragraphs>
  <Slides>39</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39</vt:i4>
      </vt:variant>
    </vt:vector>
  </HeadingPairs>
  <TitlesOfParts>
    <vt:vector size="46" baseType="lpstr">
      <vt:lpstr>Arial</vt:lpstr>
      <vt:lpstr>Arial</vt:lpstr>
      <vt:lpstr>Arial Narrow</vt:lpstr>
      <vt:lpstr>Calibri</vt:lpstr>
      <vt:lpstr>Corbel</vt:lpstr>
      <vt:lpstr>Gill Sans MT</vt:lpstr>
      <vt:lpstr>Gallery</vt:lpstr>
      <vt:lpstr>JONAVOS JERONIMO RALIO GIMNAZIJA</vt:lpstr>
      <vt:lpstr>„PowerPoint“ pateiktis</vt:lpstr>
      <vt:lpstr>Atlikome mokinių, mokytojų ir tėvų apklausą</vt:lpstr>
      <vt:lpstr>Ugdymas(is) ir mokinių patirtys</vt:lpstr>
      <vt:lpstr>Mokinių , mokytojų ir tėvų nuomonė </vt:lpstr>
      <vt:lpstr>Mokinių apklausa</vt:lpstr>
      <vt:lpstr> Mokinių nuomonė apie mokyklą</vt:lpstr>
      <vt:lpstr> Mokinių nuomonė apie mokyklą</vt:lpstr>
      <vt:lpstr>Mokinių nuomonė apie mokyklą</vt:lpstr>
      <vt:lpstr> Mokinių nuomonė apie mokyklą</vt:lpstr>
      <vt:lpstr>Mokinių nuomonė apie mokyklą</vt:lpstr>
      <vt:lpstr>Mokinių nuomonė apie mokyklą</vt:lpstr>
      <vt:lpstr> Mokinių nuomonė apie mokyklą</vt:lpstr>
      <vt:lpstr>Stipriosios pusės</vt:lpstr>
      <vt:lpstr>Tobulintinos  pusės</vt:lpstr>
      <vt:lpstr>Mokytojų apklausa</vt:lpstr>
      <vt:lpstr> Mokytojų nuomonė apie mokyklą</vt:lpstr>
      <vt:lpstr> Mokytojų nuomonė apie mokyklą</vt:lpstr>
      <vt:lpstr>Mokytojų nuomonė apie mokyklą</vt:lpstr>
      <vt:lpstr> Mokytojų nuomonė apie mokyklą</vt:lpstr>
      <vt:lpstr>Mokytojų nuomonė apie mokyklą</vt:lpstr>
      <vt:lpstr>Mokytojų nuomonė apie mokyklą</vt:lpstr>
      <vt:lpstr> Mokytojų nuomonė apie mokyklą</vt:lpstr>
      <vt:lpstr>Stipriosios pusės</vt:lpstr>
      <vt:lpstr>Tobulintinos  pusės</vt:lpstr>
      <vt:lpstr>Tėvų apklausa</vt:lpstr>
      <vt:lpstr> Tėvų nuomonė apie mokyklą</vt:lpstr>
      <vt:lpstr> Tėvų nuomonė apie mokyklą</vt:lpstr>
      <vt:lpstr>Tėvų nuomonė apie mokyklą</vt:lpstr>
      <vt:lpstr> Tėvų nuomonė apie mokyklą</vt:lpstr>
      <vt:lpstr>Tėvų nuomonė apie mokyklą</vt:lpstr>
      <vt:lpstr>Tėvų nuomonė apie mokyklą</vt:lpstr>
      <vt:lpstr> Tėvų nuomonė apie mokyklą</vt:lpstr>
      <vt:lpstr>Klausimas Kokius efektyvius individualizavimo ir diferencijavimo metodus jūs galite pasiūlyti?</vt:lpstr>
      <vt:lpstr>Stipriosios pusės</vt:lpstr>
      <vt:lpstr>Tobulintinos  pusės</vt:lpstr>
      <vt:lpstr>APIBENDRINIMAS</vt:lpstr>
      <vt:lpstr>APIBENDRINIMAS</vt:lpstr>
      <vt:lpstr>REKOMENDACIJOS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JONAVOS JERONIMO RALIO GIMNAZIJA</dc:title>
  <dc:creator>Ona</dc:creator>
  <cp:lastModifiedBy>211</cp:lastModifiedBy>
  <cp:revision>100</cp:revision>
  <dcterms:created xsi:type="dcterms:W3CDTF">2017-06-12T17:40:31Z</dcterms:created>
  <dcterms:modified xsi:type="dcterms:W3CDTF">2024-01-24T16:46:15Z</dcterms:modified>
</cp:coreProperties>
</file>