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8" r:id="rId3"/>
    <p:sldId id="267" r:id="rId4"/>
    <p:sldId id="320" r:id="rId5"/>
    <p:sldId id="268" r:id="rId6"/>
    <p:sldId id="269" r:id="rId7"/>
    <p:sldId id="270" r:id="rId8"/>
    <p:sldId id="286" r:id="rId9"/>
    <p:sldId id="285" r:id="rId10"/>
    <p:sldId id="321" r:id="rId11"/>
    <p:sldId id="330" r:id="rId12"/>
    <p:sldId id="331" r:id="rId13"/>
    <p:sldId id="287" r:id="rId14"/>
    <p:sldId id="288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1" r:id="rId23"/>
    <p:sldId id="342" r:id="rId24"/>
    <p:sldId id="275" r:id="rId25"/>
    <p:sldId id="343" r:id="rId26"/>
    <p:sldId id="344" r:id="rId27"/>
    <p:sldId id="345" r:id="rId28"/>
    <p:sldId id="346" r:id="rId29"/>
    <p:sldId id="347" r:id="rId30"/>
    <p:sldId id="348" r:id="rId31"/>
    <p:sldId id="352" r:id="rId32"/>
    <p:sldId id="349" r:id="rId33"/>
    <p:sldId id="350" r:id="rId34"/>
    <p:sldId id="351" r:id="rId35"/>
    <p:sldId id="353" r:id="rId3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Šviesus stili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717" autoAdjust="0"/>
  </p:normalViewPr>
  <p:slideViewPr>
    <p:cSldViewPr snapToGrid="0">
      <p:cViewPr varScale="1">
        <p:scale>
          <a:sx n="108" d="100"/>
          <a:sy n="108" d="100"/>
        </p:scale>
        <p:origin x="708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08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016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068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5731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0587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9901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542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5520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80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5610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5199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03425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565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8984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95314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9507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7FC79-204B-48E3-BDFA-BE755EAB2671}" type="datetimeFigureOut">
              <a:rPr lang="lt-LT" smtClean="0"/>
              <a:t>2023-01-24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3026CA-D770-4DCB-A1CF-79E2B9B99AD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3678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97219" y="511340"/>
            <a:ext cx="7766936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>
                <a:solidFill>
                  <a:schemeClr val="accent2">
                    <a:lumMod val="50000"/>
                  </a:schemeClr>
                </a:solidFill>
              </a:rPr>
              <a:t>JONAVOS JERONIMO RALIO GIMNAZIJA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97219" y="2827340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>
                <a:solidFill>
                  <a:schemeClr val="tx1"/>
                </a:solidFill>
              </a:rPr>
              <a:t>2022 m. įsivertinimo ir pažangos ataskaita</a:t>
            </a:r>
          </a:p>
        </p:txBody>
      </p:sp>
    </p:spTree>
    <p:extLst>
      <p:ext uri="{BB962C8B-B14F-4D97-AF65-F5344CB8AC3E}">
        <p14:creationId xmlns:p14="http://schemas.microsoft.com/office/powerpoint/2010/main" val="2748259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47392" y="258618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96572"/>
              </p:ext>
            </p:extLst>
          </p:nvPr>
        </p:nvGraphicFramePr>
        <p:xfrm>
          <a:off x="523077" y="1579494"/>
          <a:ext cx="9480177" cy="5278506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mokytojams rūpi, kaip aš mokausi.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12,5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6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Mokytojai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tiki mano gebėjimu mokytis, mano sėkme, galimybe pasiekti aukštesnių rezultatų.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15,4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leidžia klysti ir mokytis iš savo klaidų.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19,1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9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pamokas dažnai pasidžiaugiame savo ir kitų darbais.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11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691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701573" y="369454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7559"/>
              </p:ext>
            </p:extLst>
          </p:nvPr>
        </p:nvGraphicFramePr>
        <p:xfrm>
          <a:off x="384532" y="1690254"/>
          <a:ext cx="9480177" cy="4594496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Pamokose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mes mokomės įsivertinti savo darbus.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14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Aš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prisiimu atsakomybę už savo mokymosi rezultatus.</a:t>
                      </a:r>
                      <a:endParaRPr lang="lt-LT" sz="2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71,3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nebijau klausti, kai man kas nors neaišku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27,2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61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951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26083" y="212437"/>
            <a:ext cx="10637950" cy="895927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753249"/>
              </p:ext>
            </p:extLst>
          </p:nvPr>
        </p:nvGraphicFramePr>
        <p:xfrm>
          <a:off x="203200" y="1228437"/>
          <a:ext cx="11083636" cy="5523345"/>
        </p:xfrm>
        <a:graphic>
          <a:graphicData uri="http://schemas.openxmlformats.org/drawingml/2006/table">
            <a:tbl>
              <a:tblPr firstRow="1" bandRow="1"/>
              <a:tblGrid>
                <a:gridCol w="56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8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Užbaikite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teiginį: Jeigu nesuprantu dėstomo dalyko pamokos, mokytoja ( s).....</a:t>
                      </a: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Paaiškina</a:t>
                      </a:r>
                      <a:r>
                        <a:rPr lang="lt-LT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dar kartą ( 50 </a:t>
                      </a:r>
                      <a:r>
                        <a:rPr lang="en-US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Pasi</a:t>
                      </a:r>
                      <a:r>
                        <a:rPr lang="lt-LT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ū</a:t>
                      </a:r>
                      <a:r>
                        <a:rPr lang="en-US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 </a:t>
                      </a:r>
                      <a:r>
                        <a:rPr lang="en-US" sz="24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ateiti</a:t>
                      </a:r>
                      <a:r>
                        <a:rPr lang="en-US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į konsultaciją ( 25 </a:t>
                      </a:r>
                      <a:r>
                        <a:rPr lang="en-US" sz="2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endParaRPr lang="lt-LT" sz="24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Apkaltina, jog neskiriu laiko pamokai ir nieko nemoku.</a:t>
                      </a:r>
                      <a:endParaRPr lang="en-US" sz="24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Parašo 2</a:t>
                      </a: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Sako paskaityti vadovėlį arba sako, kad reikėjo klausyti</a:t>
                      </a: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Nedaro nieko. Papildomai lankaus pas korepetitorių, kuris suteikia galimybę išlyginti spragas.</a:t>
                      </a: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Dėl to jis yra nekaltas, nes aš tiesiog nenoriu to mokytis.</a:t>
                      </a: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Mane ignoruoja</a:t>
                      </a:r>
                    </a:p>
                    <a:p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Atsako, kad tai jau mok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ė</a:t>
                      </a: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ė</a:t>
                      </a: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devintoje klasėje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Namie bandau pati </a:t>
                      </a:r>
                      <a:r>
                        <a:rPr lang="lt-LT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išmokt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....</a:t>
                      </a:r>
                      <a:endParaRPr lang="lt-LT" sz="24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524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-320063" y="405902"/>
            <a:ext cx="10784863" cy="132080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Stipriosios pusės</a:t>
            </a: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157604"/>
              </p:ext>
            </p:extLst>
          </p:nvPr>
        </p:nvGraphicFramePr>
        <p:xfrm>
          <a:off x="659314" y="1652811"/>
          <a:ext cx="9048376" cy="819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48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6180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t-I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</a:t>
                      </a:r>
                      <a:r>
                        <a:rPr lang="lt-LT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kytojai</a:t>
                      </a:r>
                      <a:r>
                        <a:rPr lang="lt-LT" sz="2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padeda mokytis.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prisiima atsakomybę už savo mokymosi rezultatus.</a:t>
                      </a: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fi-FI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pamokos pradžioje supažindina su pamokos tikslu.</a:t>
                      </a: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temas sieja su jau išmoktomis temomis. 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Mokiniai</a:t>
                      </a:r>
                      <a:r>
                        <a:rPr lang="lt-LT" sz="2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turi įvairių galimybių dalyvauti juos dominančiose veiklose.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dirty="0"/>
                        <a:t>Per paskutinius 2 mėnesius aš iš kitų mokinių nesijuokiau , nesišaipiau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sz="2800" dirty="0"/>
                        <a:t>Man yra svarbu mokytis</a:t>
                      </a:r>
                      <a:endParaRPr lang="lt-LT" sz="280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lt-LT" sz="2800" dirty="0"/>
                        <a:t>Mokykloje esame skatinami bendradarbiauti, padėti vieni kitiems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lt-LT" sz="2800" dirty="0"/>
                        <a:t>Mano</a:t>
                      </a:r>
                      <a:r>
                        <a:rPr lang="lt-LT" sz="2800" baseline="0" dirty="0"/>
                        <a:t> pasiekimų vertinimas man yra aiškus</a:t>
                      </a:r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334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-781881" y="393162"/>
            <a:ext cx="10784863" cy="132080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Tobulintinos  pusės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181358"/>
              </p:ext>
            </p:extLst>
          </p:nvPr>
        </p:nvGraphicFramePr>
        <p:xfrm>
          <a:off x="350592" y="1719197"/>
          <a:ext cx="9652390" cy="57319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652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8625">
                <a:tc>
                  <a:txBody>
                    <a:bodyPr/>
                    <a:lstStyle/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pamokos temas turėtų sieti su įvairiomis profesijomis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 pamokas per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retai pasidžiaugiame mokinių sėkme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turėtų labiau rūpintis, kaip mokiniai mokosi.</a:t>
                      </a: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per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mažai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pamokų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jungia (integruoja) su kitų dalykų pamokomis.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Pamokose</a:t>
                      </a:r>
                      <a:r>
                        <a:rPr lang="lt-LT" sz="2800" baseline="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reikia dažniau įsivertinti rezultatus.</a:t>
                      </a:r>
                      <a:endParaRPr lang="lt-LT" sz="2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540">
                <a:tc>
                  <a:txBody>
                    <a:bodyPr/>
                    <a:lstStyle/>
                    <a:p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042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57561" y="64342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lt-LT" sz="5400" b="1" i="1" dirty="0"/>
              <a:t>Mokytojų apklausa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264169"/>
              </p:ext>
            </p:extLst>
          </p:nvPr>
        </p:nvGraphicFramePr>
        <p:xfrm>
          <a:off x="1283074" y="2633545"/>
          <a:ext cx="81280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1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t-L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3600" dirty="0"/>
                        <a:t>Visiškai</a:t>
                      </a:r>
                      <a:r>
                        <a:rPr lang="lt-LT" sz="3600" baseline="0" dirty="0"/>
                        <a:t> </a:t>
                      </a:r>
                      <a:r>
                        <a:rPr lang="lt-LT" sz="3600" dirty="0"/>
                        <a:t> atsakytų klausimynų 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60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18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99269" y="139183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2314349" y="41992062"/>
          <a:ext cx="5709672" cy="17832642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335688"/>
              </p:ext>
            </p:extLst>
          </p:nvPr>
        </p:nvGraphicFramePr>
        <p:xfrm>
          <a:off x="259841" y="1048292"/>
          <a:ext cx="10677378" cy="4709754"/>
        </p:xfrm>
        <a:graphic>
          <a:graphicData uri="http://schemas.openxmlformats.org/drawingml/2006/table">
            <a:tbl>
              <a:tblPr firstRow="1" bandRow="1"/>
              <a:tblGrid>
                <a:gridCol w="80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0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="0" i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koreguoju dalyko ugdymo turinį, atsižvelgdamas (-a) į mokinių mokymosi tempą, kitus poreikius.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numatau, kada konkrečiam mokiniui reikės pagalbos atliekant užduotis ir iš anksto tam pasirengiu.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stengiuosi, kad mokiniams, turintiems mokymosi sunkumų, būtų laiku suteikiama reikiama pagalba.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 pavyksta padėti silpniau besimokantiems mokiniams.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savo dalyko pamokose parenku užduotis ir pritaikau ugdymo būdus pagal vaiko gabumus ar talentą.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17,6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0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/>
          </a:p>
        </p:txBody>
      </p:sp>
    </p:spTree>
    <p:extLst>
      <p:ext uri="{BB962C8B-B14F-4D97-AF65-F5344CB8AC3E}">
        <p14:creationId xmlns:p14="http://schemas.microsoft.com/office/powerpoint/2010/main" val="756943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7866" y="270199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2314349" y="41992062"/>
          <a:ext cx="5709672" cy="17953990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>
              <a:solidFill>
                <a:prstClr val="black"/>
              </a:solidFill>
            </a:endParaRP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807154"/>
              </p:ext>
            </p:extLst>
          </p:nvPr>
        </p:nvGraphicFramePr>
        <p:xfrm>
          <a:off x="365256" y="1414020"/>
          <a:ext cx="10723808" cy="4914450"/>
        </p:xfrm>
        <a:graphic>
          <a:graphicData uri="http://schemas.openxmlformats.org/drawingml/2006/table">
            <a:tbl>
              <a:tblPr firstRow="1" bandRow="1"/>
              <a:tblGrid>
                <a:gridCol w="74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6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Vis9iškai</a:t>
                      </a:r>
                      <a:r>
                        <a:rPr lang="lt-LT" sz="2400" b="0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Kiekvienas mokinys, mokydamasis mano dalyko, gali padaryti pažangą.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</a:t>
                      </a:r>
                      <a:endParaRPr lang="lt-LT" sz="2400" b="0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Mokinius skatinu džiaugtis savo ir kitų</a:t>
                      </a:r>
                      <a:r>
                        <a:rPr lang="lt-LT" sz="2400" b="0" i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darbais, pasiekimais.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73,5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Mokiniai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pasirenka, kiek jie išmoks pamokos turinio ar atliks pratimų.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44,2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leidžiu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mokiniams pasirinkti, kaip atlikti užduotį.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17,6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Mokiniams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formuluoju skirtingus mokymosi uždavinius.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496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97231" y="471340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638444"/>
              </p:ext>
            </p:extLst>
          </p:nvPr>
        </p:nvGraphicFramePr>
        <p:xfrm>
          <a:off x="372104" y="2041307"/>
          <a:ext cx="9480177" cy="3489768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5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Aš pritaikau pamokos tikslus ir uždavinius pagal individualius mokinių poreikius.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41,2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skiriu skirtingo sudėtingumo užduotis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38,2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Mokiniams skiriu individualius namų darbus.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70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12047" y="193964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25313"/>
              </p:ext>
            </p:extLst>
          </p:nvPr>
        </p:nvGraphicFramePr>
        <p:xfrm>
          <a:off x="369067" y="1200728"/>
          <a:ext cx="10114205" cy="5478741"/>
        </p:xfrm>
        <a:graphic>
          <a:graphicData uri="http://schemas.openxmlformats.org/drawingml/2006/table">
            <a:tbl>
              <a:tblPr firstRow="1" bandRow="1"/>
              <a:tblGrid>
                <a:gridCol w="875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5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Dėl skirtingų mokinių mokymosi stilių ir mokymosi sąlygų taikau įvairius mokymo metodus.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41,2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6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Derinu individualų, </a:t>
                      </a:r>
                      <a:r>
                        <a:rPr lang="lt-LT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partnerišką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grupinį, visos klasės ir tinklinį mokymąsi.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35,3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Pamokoje suteikiu mokiniams galimybę savarankiškai pasirinkti užduočių atlikimo būdus.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35,3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9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mokiniai naudoja įvairias mokymosi strategijas ir skirtingas darbo technikas, kad geriau mokytųsi.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32,4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87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2060620" y="914401"/>
            <a:ext cx="7213382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sz="3600" dirty="0"/>
              <a:t>      </a:t>
            </a:r>
            <a:r>
              <a:rPr lang="lt-LT" sz="3600" b="1" dirty="0"/>
              <a:t>Įsivertinimas atliktas  pagal kokybės įsivertinimo metodiką, kuria remiasi  mokyklos, naudojančios bendrojo ugdymo programas </a:t>
            </a:r>
          </a:p>
        </p:txBody>
      </p:sp>
    </p:spTree>
    <p:extLst>
      <p:ext uri="{BB962C8B-B14F-4D97-AF65-F5344CB8AC3E}">
        <p14:creationId xmlns:p14="http://schemas.microsoft.com/office/powerpoint/2010/main" val="1758998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28919" y="249381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435660"/>
              </p:ext>
            </p:extLst>
          </p:nvPr>
        </p:nvGraphicFramePr>
        <p:xfrm>
          <a:off x="504605" y="1754909"/>
          <a:ext cx="9480177" cy="4809698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pamokose mokiniai geba reflektuoti savo mokymąsi.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32,4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Aš informuoju mokinių tėvus apie mokinių mokymosi pasiekimus ir pažangą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20,6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 </a:t>
                      </a:r>
                      <a:endParaRPr lang="lt-LT" sz="24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mokiniai geba priimti sprendimus, kaip valdyti savo tolesnį mokymąsi.</a:t>
                      </a:r>
                      <a:br>
                        <a:rPr lang="lt-LT" sz="2400" dirty="0">
                          <a:effectLst/>
                        </a:rPr>
                      </a:b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2,9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61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980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81502" y="212436"/>
            <a:ext cx="10637950" cy="895927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Mokytojų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44133"/>
              </p:ext>
            </p:extLst>
          </p:nvPr>
        </p:nvGraphicFramePr>
        <p:xfrm>
          <a:off x="129309" y="960582"/>
          <a:ext cx="11369964" cy="5597236"/>
        </p:xfrm>
        <a:graphic>
          <a:graphicData uri="http://schemas.openxmlformats.org/drawingml/2006/table">
            <a:tbl>
              <a:tblPr firstRow="1" bandRow="1"/>
              <a:tblGrid>
                <a:gridCol w="580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9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1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Užbaikite teiginį:  Informaciją apie individualizavimą ir </a:t>
                      </a:r>
                      <a:r>
                        <a:rPr lang="lt-LT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diferenciavimą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gaunu...</a:t>
                      </a: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seminarų.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skaitydama metodinę literatūrą, bendradarbiaudama su kolegomis.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dalinamės gerąja patirtimi su kolegomis, bendraujame ir bendradarbiaujame. Skaitau straipsnius.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įvairių šaltinių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kvalifikacijos kėlimo kursuose, informacija internete, dalinimasis patirtimi su kolegomis</a:t>
                      </a:r>
                      <a:br>
                        <a:rPr lang="lt-LT" sz="2400" dirty="0"/>
                      </a:br>
                      <a:r>
                        <a:rPr lang="lt-LT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įvairių informacijos šaltinių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mokyklos administracijos, klasės vadovo, tėvų...</a:t>
                      </a:r>
                      <a:br>
                        <a:rPr lang="lt-LT" sz="2400" dirty="0"/>
                      </a:br>
                      <a:endParaRPr lang="lt-LT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828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-357009" y="197476"/>
            <a:ext cx="10784863" cy="132080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Stipriosios pusės</a:t>
            </a: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132728"/>
              </p:ext>
            </p:extLst>
          </p:nvPr>
        </p:nvGraphicFramePr>
        <p:xfrm>
          <a:off x="729672" y="1043212"/>
          <a:ext cx="9578083" cy="9479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7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0498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stengiasi, kad mokiniams, turintiems mokymosi sunkumų, būtų laiku suteikiama reikiama pagalba.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Mokytojas užtikrina, kad kiekvienas mokinys, mokydamasis jo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dalyko,  padarytų pažangą.</a:t>
                      </a:r>
                      <a:endParaRPr lang="lt-LT" sz="28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Mokinius skatinu džiaugtis savo ir kitų</a:t>
                      </a:r>
                      <a:r>
                        <a:rPr lang="lt-LT" sz="2800" b="0" i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darbais, pasiekimais.</a:t>
                      </a:r>
                      <a:endParaRPr lang="lt-LT" sz="28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pasirenka, kiek jie išmoks pamokos turinio ar atliks pratimų.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 pritaikau pamokos tikslus ir uždavinius pagal individualius mokinių poreikius.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Dėl skirtingų mokinių mokymosi stilių ir mokymosi sąlygų taikau įvairius mokymo metodus.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748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-209226" y="326785"/>
            <a:ext cx="10784863" cy="132080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Tobulintinos  pusės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890281"/>
              </p:ext>
            </p:extLst>
          </p:nvPr>
        </p:nvGraphicFramePr>
        <p:xfrm>
          <a:off x="357010" y="1307023"/>
          <a:ext cx="9652390" cy="61586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652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8625">
                <a:tc>
                  <a:txBody>
                    <a:bodyPr/>
                    <a:lstStyle/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Rekomenduojama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pamokose dažniau parengti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užduotis ir pritaikyti ugdymo būdus pagal vaiko gabumus ar talentą.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Dažniau leisti  mokiniams pasirinkti, kaip atlikti užduotį.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Mokiniams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formuluoti skirtingus mokymosi uždavinius.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Mokiniams skirti individualius namų darbus.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Ugdyti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mokinių gebėjimą priimti sprendimus, kaip valdyti savo tolesnį mokymąsi.</a:t>
                      </a:r>
                      <a:endParaRPr lang="lt-LT" sz="2800" dirty="0">
                        <a:effectLst/>
                      </a:endParaRPr>
                    </a:p>
                    <a:p>
                      <a:pPr rtl="0"/>
                      <a:r>
                        <a:rPr lang="lt-LT" sz="28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540">
                <a:tc>
                  <a:txBody>
                    <a:bodyPr/>
                    <a:lstStyle/>
                    <a:p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628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45124" y="79120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lt-LT" sz="5400" b="1" i="1" dirty="0"/>
              <a:t>Tėvų apklausa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831690"/>
              </p:ext>
            </p:extLst>
          </p:nvPr>
        </p:nvGraphicFramePr>
        <p:xfrm>
          <a:off x="1283074" y="3030708"/>
          <a:ext cx="8128000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1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3600" dirty="0"/>
                        <a:t>Visiškai</a:t>
                      </a:r>
                      <a:r>
                        <a:rPr lang="lt-LT" sz="3600" baseline="0" dirty="0"/>
                        <a:t> </a:t>
                      </a:r>
                      <a:r>
                        <a:rPr lang="lt-LT" sz="3600" dirty="0"/>
                        <a:t>atsakyta klausimynų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600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662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40909" y="139183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2314349" y="41992062"/>
          <a:ext cx="5709672" cy="17832642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959853"/>
              </p:ext>
            </p:extLst>
          </p:nvPr>
        </p:nvGraphicFramePr>
        <p:xfrm>
          <a:off x="459341" y="1151987"/>
          <a:ext cx="10677378" cy="5220737"/>
        </p:xfrm>
        <a:graphic>
          <a:graphicData uri="http://schemas.openxmlformats.org/drawingml/2006/table">
            <a:tbl>
              <a:tblPr firstRow="1" bandRow="1"/>
              <a:tblGrid>
                <a:gridCol w="80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0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="0" i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tą pačią dieną reikia rašyti kelis atsiskaitymo darbus.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vaikui vienomis dienomis užduoda labai daug namų darbų, o kitomis – labai mažai arba neužduoda.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28,3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Mano vaiko mokytojai domisi jo poreikiais.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Mokymas(</a:t>
                      </a:r>
                      <a:r>
                        <a:rPr lang="lt-LT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mokykloje organizuojamas taip, kad atitiktų mano vaiko poreikius ir gebėjimus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Mokytojai padeda mano vaikui įveikti mokymosi sunkumus.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/>
          </a:p>
        </p:txBody>
      </p:sp>
    </p:spTree>
    <p:extLst>
      <p:ext uri="{BB962C8B-B14F-4D97-AF65-F5344CB8AC3E}">
        <p14:creationId xmlns:p14="http://schemas.microsoft.com/office/powerpoint/2010/main" val="1419333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52134" y="113122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2314349" y="41992062"/>
          <a:ext cx="5709672" cy="17832642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>
              <a:solidFill>
                <a:prstClr val="black"/>
              </a:solidFill>
            </a:endParaRP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700252"/>
              </p:ext>
            </p:extLst>
          </p:nvPr>
        </p:nvGraphicFramePr>
        <p:xfrm>
          <a:off x="252134" y="1320800"/>
          <a:ext cx="10723808" cy="4674109"/>
        </p:xfrm>
        <a:graphic>
          <a:graphicData uri="http://schemas.openxmlformats.org/drawingml/2006/table">
            <a:tbl>
              <a:tblPr firstRow="1" bandRow="1"/>
              <a:tblGrid>
                <a:gridCol w="74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6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Vis9iškai</a:t>
                      </a:r>
                      <a:r>
                        <a:rPr lang="lt-LT" sz="2400" b="0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Mokytojai laiku su manimi susisiekia, jei dėl mano vaiko kyla problemų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</a:t>
                      </a:r>
                      <a:endParaRPr lang="lt-LT" sz="2400" b="0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Manau, jog mano vaiko ugdymas atitinka jo galimybes ir gebėjimus.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32,1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Mano vaikas savarankiškai gali atlikti namų užduotis.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60,4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vaiko mokymosi krūvis yra optimalus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supranta mokytojų per pamokas pateikiamą medžiagą.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28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7293" y="527901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313785"/>
              </p:ext>
            </p:extLst>
          </p:nvPr>
        </p:nvGraphicFramePr>
        <p:xfrm>
          <a:off x="308695" y="1924061"/>
          <a:ext cx="9480177" cy="2776153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5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ugdomas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pagal gebėjimus.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18,9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vaikas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atsakingai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žiūri į mokymąsi.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43,3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880">
                <a:tc>
                  <a:txBody>
                    <a:bodyPr/>
                    <a:lstStyle/>
                    <a:p>
                      <a:r>
                        <a:rPr lang="lt-LT" dirty="0"/>
                        <a:t>13.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Mano vaikas noriai mokosi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26,4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273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05000" y="37707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38464"/>
              </p:ext>
            </p:extLst>
          </p:nvPr>
        </p:nvGraphicFramePr>
        <p:xfrm>
          <a:off x="327305" y="1085130"/>
          <a:ext cx="9480177" cy="5087390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Mano vaikas geba išsikelti mokymosi tikslus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35,8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6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Mano vaikas geba pasirinkti tinkamiausius mokymosi būdus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22,6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Mums pateikiama aiški informacija apie mūsų vaiko mokymosi pasiekimus ir pažangą.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41,5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1,9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9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Mums pateikiama informacija apie mokinių pasiekimų vertinimo tvarką.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50,9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399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76701" y="212437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114501"/>
              </p:ext>
            </p:extLst>
          </p:nvPr>
        </p:nvGraphicFramePr>
        <p:xfrm>
          <a:off x="397809" y="1320800"/>
          <a:ext cx="9480177" cy="4443938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Mokykloje organizuojami mokinių pasiekimų aptarimai su mokinių tėvais.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45,3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geba įsivertinti savo mokymosi rezultatus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41,5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mokytojų klausia, kai jam kas nors neaišku.</a:t>
                      </a:r>
                      <a:br>
                        <a:rPr lang="lt-LT" sz="2400" dirty="0">
                          <a:effectLst/>
                        </a:rPr>
                      </a:b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35,1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400" dirty="0"/>
                        <a:t>3,8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61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/>
                        <a:t>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836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96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8911" y="1279953"/>
            <a:ext cx="8596668" cy="5237408"/>
          </a:xfrm>
        </p:spPr>
        <p:txBody>
          <a:bodyPr>
            <a:noAutofit/>
          </a:bodyPr>
          <a:lstStyle/>
          <a:p>
            <a:pPr algn="ctr"/>
            <a:r>
              <a:rPr lang="lt-LT" sz="5400" b="1" i="1" dirty="0">
                <a:solidFill>
                  <a:schemeClr val="tx1"/>
                </a:solidFill>
              </a:rPr>
              <a:t>Atlikome mokinių, mokytojų ir tėvų apklausą</a:t>
            </a:r>
          </a:p>
        </p:txBody>
      </p:sp>
    </p:spTree>
    <p:extLst>
      <p:ext uri="{BB962C8B-B14F-4D97-AF65-F5344CB8AC3E}">
        <p14:creationId xmlns:p14="http://schemas.microsoft.com/office/powerpoint/2010/main" val="12988473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24483" y="36945"/>
            <a:ext cx="10637950" cy="895927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50314"/>
              </p:ext>
            </p:extLst>
          </p:nvPr>
        </p:nvGraphicFramePr>
        <p:xfrm>
          <a:off x="489527" y="785091"/>
          <a:ext cx="11379200" cy="5531941"/>
        </p:xfrm>
        <a:graphic>
          <a:graphicData uri="http://schemas.openxmlformats.org/drawingml/2006/table">
            <a:tbl>
              <a:tblPr firstRow="1" bandRow="1"/>
              <a:tblGrid>
                <a:gridCol w="1007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1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6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Kokias galimybes matote plėsti bendradarbiavimą su mokykla?</a:t>
                      </a:r>
                      <a:endParaRPr lang="lt-LT" sz="20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Daugiau tarpusavio bendravimo</a:t>
                      </a:r>
                    </a:p>
                    <a:p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Aktyvumo iš mokytojų, tėvų...</a:t>
                      </a:r>
                    </a:p>
                    <a:p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Bendradarbiavimas su mokykla yra visada nuoširdus ir savalaikis. Aš jaučiu pilną galimybių išnaudojimą.</a:t>
                      </a:r>
                    </a:p>
                    <a:p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mokosi tik pirmus metus, tai kol kas viskas gerai.</a:t>
                      </a: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Įsiklausykite, pagaliau į tėvų pastabas dėl kai kurių dalykų netinkamo dėstymo ir mokymo. Kodėl vaikas pats savarankiškai privalo aiškintis matematikos metu likusius </a:t>
                      </a:r>
                      <a:r>
                        <a:rPr lang="lt-LT" sz="2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neaiškumus</a:t>
                      </a: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tai yra, namie iki vėlumos sprendžia sunkesnes užduotis, prašo tėvų pagalbos, o mokytoja pamokos metu nespėja ar nenori spėti kartu su mokiniais paanalizuoti ne tik elementarias užduotis, bet ir sunkesnes. Kodėl mes, tėvai, turime atlikti mokytojų darbą namuose?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942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7683" y="18473"/>
            <a:ext cx="10637950" cy="942109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990882"/>
              </p:ext>
            </p:extLst>
          </p:nvPr>
        </p:nvGraphicFramePr>
        <p:xfrm>
          <a:off x="267659" y="840509"/>
          <a:ext cx="11357997" cy="5710460"/>
        </p:xfrm>
        <a:graphic>
          <a:graphicData uri="http://schemas.openxmlformats.org/drawingml/2006/table">
            <a:tbl>
              <a:tblPr firstRow="1" bandRow="1"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0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Kokias galimybes matote plėsti bendradarbiavimą su mokykla?</a:t>
                      </a: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9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Norėtųsi daugiau grįžtamojo ryšio tiesiogiai su tėvais, o ne tik per patį mokinį ( beveik visą informaciją sužinau tik iš savo vaiko ir administracijos </a:t>
                      </a:r>
                      <a:r>
                        <a:rPr lang="lt-LT" sz="2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Tamo</a:t>
                      </a: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žinučių)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Įtraukti vaiką į papildomas mokykloje užklasines veiklas.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Kontaktinės tėvų dienos kelis kartus per mokslo metus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Mokykla noriai bendradarbiauja, tik mes, tėvai, turime to irgi norėti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t-LT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Bendrauti, konsultuotis su mokytojais, mokyklos administraciją, dėl vaiko pasiekimų, elgesio ar iškilusių problemų. Ieškoti bendrų sprendimo būdų, kaip padėti vaikui tobulėti.</a:t>
                      </a:r>
                    </a:p>
                    <a:p>
                      <a:endParaRPr lang="lt-LT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Mokymosi tikslai juda tinkama linkme.</a:t>
                      </a: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lt-LT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5304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18447" y="138546"/>
            <a:ext cx="10637950" cy="942109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Tėvų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242919"/>
              </p:ext>
            </p:extLst>
          </p:nvPr>
        </p:nvGraphicFramePr>
        <p:xfrm>
          <a:off x="110836" y="775938"/>
          <a:ext cx="11357997" cy="6082062"/>
        </p:xfrm>
        <a:graphic>
          <a:graphicData uri="http://schemas.openxmlformats.org/drawingml/2006/table">
            <a:tbl>
              <a:tblPr firstRow="1" bandRow="1"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0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5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Kokias galimybes matote plėsti bendradarbiavimą su mokykla?</a:t>
                      </a: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b="1" i="1" kern="120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9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Būtina atsižvelgti į tėvų išreikštus pastebėjimus dėl kai kurių dalykų mokytojų netinkamų mokymo metodų taikymą (pvz., matematikoje lieka neišaiškintų dalykų, nes vaikams liepiama spręsti </a:t>
                      </a:r>
                      <a:r>
                        <a:rPr lang="lt-LT" sz="2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svarankiškai</a:t>
                      </a: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be jokio gilesnio paaiškinimo ar analizės, o iškilus </a:t>
                      </a:r>
                      <a:r>
                        <a:rPr lang="lt-LT" sz="2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neaiškumams</a:t>
                      </a: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mokiniai pavieniui eina aiškintis su mokytoja, tuo tarpu kitiems pritrūksta pamokos laiko, taigi, taip ir lieka neišsiaiškinę sunkesnių užduočių)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Bendrauti,organizuoti bendras veiklas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Tėvų dienos kontaktiniu, o ne nuotoliniu būdu.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Daugiau asmeninių pokalbių su mokytojais ir tėvais. Po tėvų dienos ir susirinkimo vaiko mokymosi rezultatai pakilo, nes tėvai gavo daugiau informacijos.</a:t>
                      </a:r>
                      <a:endParaRPr lang="lt-LT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3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7413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61818" y="267855"/>
            <a:ext cx="9855200" cy="141457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Stipriosios pusės</a:t>
            </a: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197376"/>
              </p:ext>
            </p:extLst>
          </p:nvPr>
        </p:nvGraphicFramePr>
        <p:xfrm>
          <a:off x="612274" y="1682425"/>
          <a:ext cx="9048376" cy="1112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48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6180">
                <a:tc>
                  <a:txBody>
                    <a:bodyPr/>
                    <a:lstStyle/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savarankiškai gali atlikti namų užduotis.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Mums pateikiama informacija apie mokinių pasiekimų vertinimo tvarką.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Mokykloje organizuojami mokinių pasiekimų aptarimai su mokinių tėvais.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i-FI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vaikas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atsakingai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žiūri į mokymąsi.</a:t>
                      </a: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Mums pateikiama aiški informacija apie mūsų vaiko mokymosi pasiekimus ir pažangą.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2.Aš tikiu, kad mano vaikas mokydamasis gali daryti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fi-FI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Mokykloje mano vaikas yra saugus.</a:t>
                      </a: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 Mano vaikas pasitiki savo klasės auklėtoju(-a).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Mokykloje vaikams organizuojami įvairūs renginiai.</a:t>
                      </a:r>
                      <a:endParaRPr lang="lt-LT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8780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0" y="310598"/>
            <a:ext cx="10784863" cy="1320800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Tobulintinos  pusės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307819"/>
              </p:ext>
            </p:extLst>
          </p:nvPr>
        </p:nvGraphicFramePr>
        <p:xfrm>
          <a:off x="917571" y="1292033"/>
          <a:ext cx="9652390" cy="65853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652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8625">
                <a:tc>
                  <a:txBody>
                    <a:bodyPr/>
                    <a:lstStyle/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supranta mokytojų per pamokas pateikiamą medžiagą.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i-FI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tą pačią dieną reikia rašyti kelis atsiskaitymo darbus.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Mums pateikiama informacija apie mokinių pasiekimų vertinimo tvarką.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i-FI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vaikas </a:t>
                      </a: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ugdomas</a:t>
                      </a:r>
                      <a:r>
                        <a:rPr lang="lt-LT" sz="28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pagal gebėjimus.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lt-LT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Mokytojai laiku su manimi susisiekia, jei dėl mano vaiko kyla problemų</a:t>
                      </a:r>
                      <a:endParaRPr lang="lt-LT" sz="28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endParaRPr lang="lt-LT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lt-LT" sz="28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t-LT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4350" marR="0" indent="-5143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540">
                <a:tc>
                  <a:txBody>
                    <a:bodyPr/>
                    <a:lstStyle/>
                    <a:p>
                      <a:endParaRPr lang="lt-L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4307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9329D37-4A5F-B009-3154-B8FA79097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2813"/>
            <a:ext cx="8596668" cy="642151"/>
          </a:xfrm>
        </p:spPr>
        <p:txBody>
          <a:bodyPr/>
          <a:lstStyle/>
          <a:p>
            <a:r>
              <a:rPr lang="lt-LT" dirty="0"/>
              <a:t>Rekomendacijos: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91A27D9-AB76-0D3F-87EF-4255DD7E6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05884"/>
            <a:ext cx="8596668" cy="509578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lt-L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Pamokų metu mokytojai turi dažniau pastebėti mokinių sėkmę, padėti jiems įsivertinti pasiektus rezultatus.</a:t>
            </a:r>
            <a:endParaRPr lang="lt-LT" sz="24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lt-L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Mokytojai turėtų dažniau organizuoti integruotas pamokas, jų turinį sieti su įvairiomis profesijomis.</a:t>
            </a:r>
            <a:endParaRPr lang="lt-LT" sz="24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lt-L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Mokytojai pamokų metu turėtų dažniau parengti skirtingo lygio užduočių bei pritaikyti jas pagal vaiko gebėjimus.</a:t>
            </a:r>
            <a:endParaRPr lang="lt-LT" sz="24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t-L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Dažniau leisti mokiniams pasirinkti, kaip atlikti užduotis, formuluoti skirtingus mokymosi uždavinius.</a:t>
            </a:r>
            <a:endParaRPr lang="lt-LT" sz="24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t-LT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Stiprinti gimnazijos narių bendradarbiavimą (mokiniai, mokytojai, tėvai), teikiant savalaikę informaciją dėl mokinių pažangos.</a:t>
            </a:r>
            <a:endParaRPr lang="lt-LT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2260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335457" y="1797189"/>
            <a:ext cx="8596668" cy="5237408"/>
          </a:xfrm>
        </p:spPr>
        <p:txBody>
          <a:bodyPr>
            <a:noAutofit/>
          </a:bodyPr>
          <a:lstStyle/>
          <a:p>
            <a:r>
              <a:rPr lang="lt-LT" sz="5400" b="1" i="1" dirty="0">
                <a:solidFill>
                  <a:schemeClr val="tx1"/>
                </a:solidFill>
              </a:rPr>
              <a:t>Ugdymas ir mokinių patirtys</a:t>
            </a:r>
          </a:p>
        </p:txBody>
      </p:sp>
    </p:spTree>
    <p:extLst>
      <p:ext uri="{BB962C8B-B14F-4D97-AF65-F5344CB8AC3E}">
        <p14:creationId xmlns:p14="http://schemas.microsoft.com/office/powerpoint/2010/main" val="149952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18599" y="2284764"/>
            <a:ext cx="8596668" cy="3962400"/>
          </a:xfrm>
        </p:spPr>
        <p:txBody>
          <a:bodyPr>
            <a:normAutofit/>
          </a:bodyPr>
          <a:lstStyle/>
          <a:p>
            <a:pPr algn="ctr"/>
            <a:r>
              <a:rPr lang="lt-LT" sz="5400" b="1" i="1" dirty="0">
                <a:solidFill>
                  <a:schemeClr val="tx1"/>
                </a:solidFill>
              </a:rPr>
              <a:t>Mokinių , mokytojų ir tėvų nuomonė </a:t>
            </a:r>
          </a:p>
        </p:txBody>
      </p:sp>
    </p:spTree>
    <p:extLst>
      <p:ext uri="{BB962C8B-B14F-4D97-AF65-F5344CB8AC3E}">
        <p14:creationId xmlns:p14="http://schemas.microsoft.com/office/powerpoint/2010/main" val="412182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0" y="84662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lt-LT" sz="5400" b="1" i="1" dirty="0"/>
              <a:t>Mokinių apklausa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516193"/>
              </p:ext>
            </p:extLst>
          </p:nvPr>
        </p:nvGraphicFramePr>
        <p:xfrm>
          <a:off x="1486275" y="2716672"/>
          <a:ext cx="81280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1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t-L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3600" dirty="0"/>
                        <a:t>Visiškai</a:t>
                      </a:r>
                      <a:r>
                        <a:rPr lang="lt-LT" sz="3600" baseline="0" dirty="0"/>
                        <a:t> </a:t>
                      </a:r>
                      <a:r>
                        <a:rPr lang="lt-LT" sz="3600" dirty="0"/>
                        <a:t> atsakytų klausimynų 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600" dirty="0"/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214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87716" y="37707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382027"/>
              </p:ext>
            </p:extLst>
          </p:nvPr>
        </p:nvGraphicFramePr>
        <p:xfrm>
          <a:off x="2314349" y="41992062"/>
          <a:ext cx="5709672" cy="17832642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694986"/>
              </p:ext>
            </p:extLst>
          </p:nvPr>
        </p:nvGraphicFramePr>
        <p:xfrm>
          <a:off x="540083" y="888037"/>
          <a:ext cx="10385583" cy="4831609"/>
        </p:xfrm>
        <a:graphic>
          <a:graphicData uri="http://schemas.openxmlformats.org/drawingml/2006/table">
            <a:tbl>
              <a:tblPr firstRow="1" bandRow="1"/>
              <a:tblGrid>
                <a:gridCol w="779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5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="0" i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Mokomoji medžiaga man visiškai tinkama – nei per lengva, nei per sunki.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pamokos pradžioje supažindina su pamokos tikslais. 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kai kurias pamokas jungia (integruoja) su kitų dalykų pamokomis.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temas sieja su išmoktomis temomis.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domisi, kaip man sekasi mokytis.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/>
          </a:p>
        </p:txBody>
      </p:sp>
    </p:spTree>
    <p:extLst>
      <p:ext uri="{BB962C8B-B14F-4D97-AF65-F5344CB8AC3E}">
        <p14:creationId xmlns:p14="http://schemas.microsoft.com/office/powerpoint/2010/main" val="2938398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15444" y="153412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2314349" y="41992062"/>
          <a:ext cx="5709672" cy="17953990"/>
        </p:xfrm>
        <a:graphic>
          <a:graphicData uri="http://schemas.openxmlformats.org/drawingml/2006/table">
            <a:tbl>
              <a:tblPr firstRow="1" bandRow="1"/>
              <a:tblGrid>
                <a:gridCol w="68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0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Vidurkis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Mokytojai man padeda pažinti mano gabumus ir polinkius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esame skatinami bendradarbiauti, padėti vieni kitiems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 yra svarbu mokytis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Mokykloje aš sužinau aiškią informaciją apie tolimesnio mokymosi ir karjeros galimybes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Į mokyklą einu su džiaugsmu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aš iš kitų mokinių nesijuokiau, nesišaipiau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paskutinius du mėnesius iš manęs mokykloje niekas  nesijuokė, nesišaipė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0596" marR="80596" marT="40298" marB="402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81388" y="2630488"/>
            <a:ext cx="1155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68515" y="1767978"/>
            <a:ext cx="184003" cy="45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2400">
              <a:solidFill>
                <a:prstClr val="black"/>
              </a:solidFill>
            </a:endParaRP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318515"/>
              </p:ext>
            </p:extLst>
          </p:nvPr>
        </p:nvGraphicFramePr>
        <p:xfrm>
          <a:off x="129586" y="1180446"/>
          <a:ext cx="10723808" cy="4914450"/>
        </p:xfrm>
        <a:graphic>
          <a:graphicData uri="http://schemas.openxmlformats.org/drawingml/2006/table">
            <a:tbl>
              <a:tblPr firstRow="1" bandRow="1"/>
              <a:tblGrid>
                <a:gridCol w="74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6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0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Namų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darbų kiekis yra nevienodas ( užduodama daug, mažai arba nieko )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</a:t>
                      </a:r>
                      <a:endParaRPr lang="lt-LT" sz="2400" b="0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turiu įvairių galimybių dalyvauti mane dominančiose veiklose</a:t>
                      </a:r>
                      <a:endParaRPr lang="lt-LT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30,9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dažnai užduoda klausimus, skatinančius mus mąstyti.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27,2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Pamokos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tempas man visiškai tinkamas – nei per lėtas, nei per greitas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26,5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pamokos temas sieja su įvairiomis profesijomis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 marL="36374" marR="36374" marT="18187" marB="181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60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38156" y="646546"/>
            <a:ext cx="10637950" cy="1320800"/>
          </a:xfrm>
        </p:spPr>
        <p:txBody>
          <a:bodyPr>
            <a:noAutofit/>
          </a:bodyPr>
          <a:lstStyle/>
          <a:p>
            <a:pPr algn="ctr"/>
            <a:r>
              <a:rPr lang="lt-LT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Mokinių nuomonė apie mokyklą</a:t>
            </a: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685889"/>
              </p:ext>
            </p:extLst>
          </p:nvPr>
        </p:nvGraphicFramePr>
        <p:xfrm>
          <a:off x="213657" y="2354010"/>
          <a:ext cx="9480177" cy="3433316"/>
        </p:xfrm>
        <a:graphic>
          <a:graphicData uri="http://schemas.openxmlformats.org/drawingml/2006/table">
            <a:tbl>
              <a:tblPr firstRow="1" bandRow="1"/>
              <a:tblGrid>
                <a:gridCol w="82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5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Eil.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nr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Klausimas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1" i="1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Visiškai</a:t>
                      </a:r>
                      <a:r>
                        <a:rPr lang="lt-LT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nesutinku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Mokytojas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visada padės mokiniui, kuris turi problemų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19,9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kern="12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Mokytojai </a:t>
                      </a: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padeda mokytis( papildomai paaiškina, jeigu reikia )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38,2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kern="120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13.</a:t>
                      </a:r>
                      <a:endParaRPr lang="lt-LT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Įvairių</a:t>
                      </a:r>
                      <a:r>
                        <a:rPr lang="lt-LT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dalykų konsultacijos padeda man geriau mokytis</a:t>
                      </a:r>
                      <a:endParaRPr lang="lt-LT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24,3</a:t>
                      </a:r>
                    </a:p>
                  </a:txBody>
                  <a:tcPr marL="57929" marR="57929" marT="28964" marB="2896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400" b="0" u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736818"/>
      </p:ext>
    </p:extLst>
  </p:cSld>
  <p:clrMapOvr>
    <a:masterClrMapping/>
  </p:clrMapOvr>
</p:sld>
</file>

<file path=ppt/theme/theme1.xml><?xml version="1.0" encoding="utf-8"?>
<a:theme xmlns:a="http://schemas.openxmlformats.org/drawingml/2006/main" name="Briaunota">
  <a:themeElements>
    <a:clrScheme name="Briauno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riauno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auno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4704</TotalTime>
  <Words>2684</Words>
  <Application>Microsoft Office PowerPoint</Application>
  <PresentationFormat>Plačiaekranė</PresentationFormat>
  <Paragraphs>708</Paragraphs>
  <Slides>35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35</vt:i4>
      </vt:variant>
    </vt:vector>
  </HeadingPairs>
  <TitlesOfParts>
    <vt:vector size="41" baseType="lpstr">
      <vt:lpstr>Arial</vt:lpstr>
      <vt:lpstr>Calibri</vt:lpstr>
      <vt:lpstr>Corbel</vt:lpstr>
      <vt:lpstr>Trebuchet MS</vt:lpstr>
      <vt:lpstr>Wingdings 3</vt:lpstr>
      <vt:lpstr>Briaunota</vt:lpstr>
      <vt:lpstr>JONAVOS JERONIMO RALIO GIMNAZIJA</vt:lpstr>
      <vt:lpstr>„PowerPoint“ pateiktis</vt:lpstr>
      <vt:lpstr>Atlikome mokinių, mokytojų ir tėvų apklausą</vt:lpstr>
      <vt:lpstr>Ugdymas ir mokinių patirtys</vt:lpstr>
      <vt:lpstr>Mokinių , mokytojų ir tėvų nuomonė </vt:lpstr>
      <vt:lpstr>Mokinių apklausa</vt:lpstr>
      <vt:lpstr> Mokinių nuomonė apie mokyklą</vt:lpstr>
      <vt:lpstr> Mokinių nuomonė apie mokyklą</vt:lpstr>
      <vt:lpstr>Mokinių nuomonė apie mokyklą</vt:lpstr>
      <vt:lpstr> Mokinių nuomonė apie mokyklą</vt:lpstr>
      <vt:lpstr>Mokinių nuomonė apie mokyklą</vt:lpstr>
      <vt:lpstr>Mokinių nuomonė apie mokyklą</vt:lpstr>
      <vt:lpstr>Stipriosios pusės</vt:lpstr>
      <vt:lpstr>Tobulintinos  pusės</vt:lpstr>
      <vt:lpstr>Mokytojų apklausa</vt:lpstr>
      <vt:lpstr> Mokytojų nuomonė apie mokyklą</vt:lpstr>
      <vt:lpstr> Mokytojų nuomonė apie mokyklą</vt:lpstr>
      <vt:lpstr>Mokytojų nuomonė apie mokyklą</vt:lpstr>
      <vt:lpstr> Mokytojų nuomonė apie mokyklą</vt:lpstr>
      <vt:lpstr>Mokytojų nuomonė apie mokyklą</vt:lpstr>
      <vt:lpstr>Mokytojų nuomonė apie mokyklą</vt:lpstr>
      <vt:lpstr>Stipriosios pusės</vt:lpstr>
      <vt:lpstr>Tobulintinos  pusės</vt:lpstr>
      <vt:lpstr>Tėvų apklausa</vt:lpstr>
      <vt:lpstr> Tėvų nuomonė apie mokyklą</vt:lpstr>
      <vt:lpstr> Tėvų nuomonė apie mokyklą</vt:lpstr>
      <vt:lpstr>Tėvų nuomonė apie mokyklą</vt:lpstr>
      <vt:lpstr> Tėvų nuomonė apie mokyklą</vt:lpstr>
      <vt:lpstr>Tėvų nuomonė apie mokyklą</vt:lpstr>
      <vt:lpstr>Tėvų nuomonė apie mokyklą</vt:lpstr>
      <vt:lpstr> Tėvų nuomonė apie mokyklą</vt:lpstr>
      <vt:lpstr> Tėvų nuomonė apie mokyklą</vt:lpstr>
      <vt:lpstr>Stipriosios pusės</vt:lpstr>
      <vt:lpstr>Tobulintinos  pusės</vt:lpstr>
      <vt:lpstr>Rekomendacijos: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JONAVOS JERONIMO RALIO GIMNAZIJA</dc:title>
  <dc:creator>Ona</dc:creator>
  <cp:lastModifiedBy>211</cp:lastModifiedBy>
  <cp:revision>109</cp:revision>
  <dcterms:created xsi:type="dcterms:W3CDTF">2017-06-12T17:40:31Z</dcterms:created>
  <dcterms:modified xsi:type="dcterms:W3CDTF">2023-01-24T22:38:49Z</dcterms:modified>
</cp:coreProperties>
</file>