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ppt/notesSlides/notesSlide70.xml" ContentType="application/vnd.openxmlformats-officedocument.presentationml.notesSlide+xml"/>
  <Override PartName="/ppt/notesSlides/notesSlide71.xml" ContentType="application/vnd.openxmlformats-officedocument.presentationml.notesSlide+xml"/>
  <Override PartName="/ppt/notesSlides/notesSlide72.xml" ContentType="application/vnd.openxmlformats-officedocument.presentationml.notesSlide+xml"/>
  <Override PartName="/ppt/notesSlides/notesSlide73.xml" ContentType="application/vnd.openxmlformats-officedocument.presentationml.notesSlide+xml"/>
  <Override PartName="/ppt/notesSlides/notesSlide74.xml" ContentType="application/vnd.openxmlformats-officedocument.presentationml.notesSlide+xml"/>
  <Override PartName="/ppt/notesSlides/notesSlide75.xml" ContentType="application/vnd.openxmlformats-officedocument.presentationml.notesSlide+xml"/>
  <Override PartName="/ppt/notesSlides/notesSlide76.xml" ContentType="application/vnd.openxmlformats-officedocument.presentationml.notesSlide+xml"/>
  <Override PartName="/ppt/notesSlides/notesSlide77.xml" ContentType="application/vnd.openxmlformats-officedocument.presentationml.notesSlide+xml"/>
  <Override PartName="/ppt/notesSlides/notesSlide7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0" r:id="rId1"/>
  </p:sldMasterIdLst>
  <p:notesMasterIdLst>
    <p:notesMasterId r:id="rId81"/>
  </p:notesMasterIdLst>
  <p:sldIdLst>
    <p:sldId id="329" r:id="rId2"/>
    <p:sldId id="330" r:id="rId3"/>
    <p:sldId id="256" r:id="rId4"/>
    <p:sldId id="331" r:id="rId5"/>
    <p:sldId id="334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335" r:id="rId27"/>
    <p:sldId id="336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00" r:id="rId50"/>
    <p:sldId id="301" r:id="rId51"/>
    <p:sldId id="337" r:id="rId52"/>
    <p:sldId id="338" r:id="rId53"/>
    <p:sldId id="339" r:id="rId54"/>
    <p:sldId id="304" r:id="rId55"/>
    <p:sldId id="305" r:id="rId56"/>
    <p:sldId id="306" r:id="rId57"/>
    <p:sldId id="307" r:id="rId58"/>
    <p:sldId id="308" r:id="rId59"/>
    <p:sldId id="309" r:id="rId60"/>
    <p:sldId id="310" r:id="rId61"/>
    <p:sldId id="311" r:id="rId62"/>
    <p:sldId id="312" r:id="rId63"/>
    <p:sldId id="313" r:id="rId64"/>
    <p:sldId id="314" r:id="rId65"/>
    <p:sldId id="315" r:id="rId66"/>
    <p:sldId id="316" r:id="rId67"/>
    <p:sldId id="317" r:id="rId68"/>
    <p:sldId id="318" r:id="rId69"/>
    <p:sldId id="319" r:id="rId70"/>
    <p:sldId id="320" r:id="rId71"/>
    <p:sldId id="321" r:id="rId72"/>
    <p:sldId id="322" r:id="rId73"/>
    <p:sldId id="323" r:id="rId74"/>
    <p:sldId id="324" r:id="rId75"/>
    <p:sldId id="325" r:id="rId76"/>
    <p:sldId id="326" r:id="rId77"/>
    <p:sldId id="340" r:id="rId78"/>
    <p:sldId id="341" r:id="rId79"/>
    <p:sldId id="342" r:id="rId8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GoogleSlidesCustomDataVersion2">
      <go:slidesCustomData xmlns="" xmlns:mc="http://schemas.openxmlformats.org/markup-compatibility/2006" xmlns:mv="urn:schemas-microsoft-com:mac:vml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xmlns:go="http://customooxmlschemas.google.com/" r:id="rId83" roundtripDataSignature="AMtx7mic9JJai6ypM3V4pZu2P6Z9l5TA4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2568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presProps" Target="presProps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5" Type="http://schemas.openxmlformats.org/officeDocument/2006/relationships/slide" Target="slides/slide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viewProps" Target="view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customschemas.google.com/relationships/presentationmetadata" Target="meta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notesMaster" Target="notesMasters/notesMaster1.xml"/><Relationship Id="rId86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tableStyles" Target="tableStyles.xml"/><Relationship Id="rId61" Type="http://schemas.openxmlformats.org/officeDocument/2006/relationships/slide" Target="slides/slide6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43225" y="685800"/>
            <a:ext cx="457222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7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7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4.xml"/><Relationship Id="rId1" Type="http://schemas.openxmlformats.org/officeDocument/2006/relationships/notesMaster" Target="../notesMasters/notesMaster1.xml"/></Relationships>
</file>

<file path=ppt/notesSlides/_rels/notesSlide7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5.xml"/><Relationship Id="rId1" Type="http://schemas.openxmlformats.org/officeDocument/2006/relationships/notesMaster" Target="../notesMasters/notesMaster1.xml"/></Relationships>
</file>

<file path=ppt/notesSlides/_rels/notesSlide7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6.xml"/><Relationship Id="rId1" Type="http://schemas.openxmlformats.org/officeDocument/2006/relationships/notesMaster" Target="../notesMasters/notesMaster1.xml"/></Relationships>
</file>

<file path=ppt/notesSlides/_rels/notesSlide7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7.xml"/><Relationship Id="rId1" Type="http://schemas.openxmlformats.org/officeDocument/2006/relationships/notesMaster" Target="../notesMasters/notesMaster1.xml"/></Relationships>
</file>

<file path=ppt/notesSlides/_rels/notesSlide7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Google Shape;97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8" name="Google Shape;98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1" name="Google Shape;111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7" name="Google Shape;117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3" name="Google Shape;123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9" name="Google Shape;1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1" name="Google Shape;141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p1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7" name="Google Shape;147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1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3" name="Google Shape;153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p1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59" name="Google Shape;159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65" name="Google Shape;165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Google Shape;103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4" name="Google Shape;104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1" name="Google Shape;171;p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7" name="Google Shape;177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1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3" name="Google Shape;183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1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9" name="Google Shape;189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" name="Google Shape;194;p2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5" name="Google Shape;195;p2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0" name="Google Shape;200;p2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2" name="Google Shape;222;p2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3" name="Google Shape;223;p2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2" name="Google Shape;82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9" name="Google Shape;229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p2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5" name="Google Shape;235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0" name="Google Shape;240;p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1" name="Google Shape;241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7" name="Google Shape;247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3" name="Google Shape;253;p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9" name="Google Shape;259;p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" name="Google Shape;264;p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65" name="Google Shape;265;p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Google Shape;270;p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1" name="Google Shape;271;p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" name="Google Shape;276;p3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77" name="Google Shape;277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3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3" name="Google Shape;283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9" name="Google Shape;109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8" name="Google Shape;288;p3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9" name="Google Shape;289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4" name="Google Shape;294;p3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95" name="Google Shape;295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Google Shape;300;p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1" name="Google Shape;301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" name="Google Shape;306;p3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07" name="Google Shape;307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4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3" name="Google Shape;313;p4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Google Shape;318;p4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9" name="Google Shape;319;p4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5" name="Google Shape;325;p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Google Shape;330;p4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1" name="Google Shape;331;p4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4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7" name="Google Shape;337;p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3" name="Google Shape;343;p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4" name="Google Shape;124;p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49" name="Google Shape;349;p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23B336BE-3C98-1DD4-CADC-CAD394A1C1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>
            <a:extLst>
              <a:ext uri="{FF2B5EF4-FFF2-40B4-BE49-F238E27FC236}">
                <a16:creationId xmlns:a16="http://schemas.microsoft.com/office/drawing/2014/main" id="{D157D029-87E2-C21F-AE44-7009EC99C541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>
            <a:extLst>
              <a:ext uri="{FF2B5EF4-FFF2-40B4-BE49-F238E27FC236}">
                <a16:creationId xmlns:a16="http://schemas.microsoft.com/office/drawing/2014/main" id="{D983EA45-8192-1C8D-D3B0-F0C22796AB6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756143638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>
          <a:extLst>
            <a:ext uri="{FF2B5EF4-FFF2-40B4-BE49-F238E27FC236}">
              <a16:creationId xmlns:a16="http://schemas.microsoft.com/office/drawing/2014/main" id="{E84B56B3-7BD3-1F6E-83FD-4BA16B657A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>
            <a:extLst>
              <a:ext uri="{FF2B5EF4-FFF2-40B4-BE49-F238E27FC236}">
                <a16:creationId xmlns:a16="http://schemas.microsoft.com/office/drawing/2014/main" id="{A2F8A96E-4BC7-026C-DB26-959CF26440CD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:notes">
            <a:extLst>
              <a:ext uri="{FF2B5EF4-FFF2-40B4-BE49-F238E27FC236}">
                <a16:creationId xmlns:a16="http://schemas.microsoft.com/office/drawing/2014/main" id="{307D9DA1-A943-1295-8839-0B30BC9C77E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025931082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5">
          <a:extLst>
            <a:ext uri="{FF2B5EF4-FFF2-40B4-BE49-F238E27FC236}">
              <a16:creationId xmlns:a16="http://schemas.microsoft.com/office/drawing/2014/main" id="{3F628782-6B8E-5818-9E91-300BF833804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6" name="Google Shape;216;p24:notes">
            <a:extLst>
              <a:ext uri="{FF2B5EF4-FFF2-40B4-BE49-F238E27FC236}">
                <a16:creationId xmlns:a16="http://schemas.microsoft.com/office/drawing/2014/main" id="{87762F39-B572-47E4-05DA-961545CCB21F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7" name="Google Shape;217;p24:notes">
            <a:extLst>
              <a:ext uri="{FF2B5EF4-FFF2-40B4-BE49-F238E27FC236}">
                <a16:creationId xmlns:a16="http://schemas.microsoft.com/office/drawing/2014/main" id="{4524F557-887C-F947-F6C3-B116376A2EB7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784708662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6" name="Google Shape;366;p4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7" name="Google Shape;367;p4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2" name="Google Shape;372;p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3" name="Google Shape;373;p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5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9" name="Google Shape;379;p5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85" name="Google Shape;385;p5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0" name="Google Shape;390;p5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1" name="Google Shape;391;p5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5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97" name="Google Shape;397;p5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7" name="Google Shape;87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2" name="Google Shape;402;p5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3" name="Google Shape;403;p5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p5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09" name="Google Shape;409;p5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4" name="Google Shape;414;p5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5" name="Google Shape;415;p5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0" name="Google Shape;420;p5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1" name="Google Shape;421;p5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6" name="Google Shape;426;p5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27" name="Google Shape;427;p5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2" name="Google Shape;432;p6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3" name="Google Shape;433;p6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8" name="Google Shape;438;p6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9" name="Google Shape;439;p6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4" name="Google Shape;444;p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5" name="Google Shape;445;p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" name="Google Shape;450;p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1" name="Google Shape;451;p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6" name="Google Shape;456;p6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7" name="Google Shape;457;p6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p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3" name="Google Shape;93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p6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3" name="Google Shape;463;p6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8" name="Google Shape;468;p6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69" name="Google Shape;469;p6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4" name="Google Shape;474;p6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5" name="Google Shape;475;p6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1" name="Google Shape;481;p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6" name="Google Shape;486;p6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7" name="Google Shape;487;p6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2" name="Google Shape;492;p7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3" name="Google Shape;493;p7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8" name="Google Shape;498;p7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99" name="Google Shape;499;p7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2">
          <a:extLst>
            <a:ext uri="{FF2B5EF4-FFF2-40B4-BE49-F238E27FC236}">
              <a16:creationId xmlns:a16="http://schemas.microsoft.com/office/drawing/2014/main" id="{57126FA1-937E-E672-14B7-AF9FB6AF9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4:notes">
            <a:extLst>
              <a:ext uri="{FF2B5EF4-FFF2-40B4-BE49-F238E27FC236}">
                <a16:creationId xmlns:a16="http://schemas.microsoft.com/office/drawing/2014/main" id="{F50EB24B-3522-C4C6-FBC1-B66B43FF73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4" name="Google Shape;244;p24:notes">
            <a:extLst>
              <a:ext uri="{FF2B5EF4-FFF2-40B4-BE49-F238E27FC236}">
                <a16:creationId xmlns:a16="http://schemas.microsoft.com/office/drawing/2014/main" id="{2071AAB7-53D1-BCCA-B83F-E87EA3E87E3E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3667304926"/>
      </p:ext>
    </p:extLst>
  </p:cSld>
  <p:clrMapOvr>
    <a:masterClrMapping/>
  </p:clrMapOvr>
</p:notes>
</file>

<file path=ppt/notesSlides/notesSlide7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8">
          <a:extLst>
            <a:ext uri="{FF2B5EF4-FFF2-40B4-BE49-F238E27FC236}">
              <a16:creationId xmlns:a16="http://schemas.microsoft.com/office/drawing/2014/main" id="{F8B082EB-C5F1-ED06-122C-D785A16A0EE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5:notes">
            <a:extLst>
              <a:ext uri="{FF2B5EF4-FFF2-40B4-BE49-F238E27FC236}">
                <a16:creationId xmlns:a16="http://schemas.microsoft.com/office/drawing/2014/main" id="{CDAB17CF-EA46-389F-CCAA-F38E306F32F4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0" name="Google Shape;250;p25:notes">
            <a:extLst>
              <a:ext uri="{FF2B5EF4-FFF2-40B4-BE49-F238E27FC236}">
                <a16:creationId xmlns:a16="http://schemas.microsoft.com/office/drawing/2014/main" id="{915D593B-50AF-9B33-6A26-91BB0244177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22404288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9" name="Google Shape;99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Pavadinimo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t-LT"/>
              <a:t>Spustelėkite norėdami redaguoti šablono paantraštės stilių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3732385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ė nuotrauk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530616558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24320215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siūlym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97064043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Kortelės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8058102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tulpel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775921405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aveikslėlis skiltyj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447405413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494189160"/>
      </p:ext>
    </p:extLst>
  </p:cSld>
  <p:clrMapOvr>
    <a:masterClrMapping/>
  </p:clrMapOvr>
  <p:hf sldNum="0" hdr="0" ftr="0" dt="0"/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03645785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avadinimas ir turinys" type="obj">
  <p:cSld name="1_Pavadinimas ir turinys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3768813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678554371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28395982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81648160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12199147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251645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9051906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547730655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t-LT"/>
              <a:t>Spustelėkite piktogramą norėdami įtraukti paveikslėlį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t-LT"/>
              <a:t>Spustelėkite, kad galėtumėte redaguoti šablono teksto stilius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799764751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0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t-LT"/>
              <a:t>Spustelėję redaguokite stilių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t-LT"/>
              <a:t>Spustelėkite, kad galėtumėte redaguoti šablono teksto stilius</a:t>
            </a:r>
          </a:p>
          <a:p>
            <a:pPr lvl="1"/>
            <a:r>
              <a:rPr lang="lt-LT"/>
              <a:t>Antras lygis</a:t>
            </a:r>
          </a:p>
          <a:p>
            <a:pPr lvl="2"/>
            <a:r>
              <a:rPr lang="lt-LT"/>
              <a:t>Trečias lygis</a:t>
            </a:r>
          </a:p>
          <a:p>
            <a:pPr lvl="3"/>
            <a:r>
              <a:rPr lang="lt-LT"/>
              <a:t>Ketvirtas lygis</a:t>
            </a:r>
          </a:p>
          <a:p>
            <a:pPr lvl="4"/>
            <a:r>
              <a:rPr lang="lt-LT"/>
              <a:t>Penktas lygis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7920809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</p:sldLayoutIdLst>
  <p:hf sldNum="0" hdr="0" ftr="0" dt="0"/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8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8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8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8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8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8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8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8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8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8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18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18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1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18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18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1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8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18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18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18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18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18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18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18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18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18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18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18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18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18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18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18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18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18.xml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18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18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18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18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18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18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18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8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8.xml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8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0.xml"/><Relationship Id="rId1" Type="http://schemas.openxmlformats.org/officeDocument/2006/relationships/slideLayout" Target="../slideLayouts/slideLayout18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71.xml"/><Relationship Id="rId1" Type="http://schemas.openxmlformats.org/officeDocument/2006/relationships/slideLayout" Target="../slideLayouts/slideLayout18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notesSlide" Target="../notesSlides/notesSlide72.xml"/><Relationship Id="rId1" Type="http://schemas.openxmlformats.org/officeDocument/2006/relationships/slideLayout" Target="../slideLayouts/slideLayout18.xml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73.xml"/><Relationship Id="rId1" Type="http://schemas.openxmlformats.org/officeDocument/2006/relationships/slideLayout" Target="../slideLayouts/slideLayout18.xml"/></Relationships>
</file>

<file path=ppt/slides/_rels/slide7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notesSlide" Target="../notesSlides/notesSlide74.xml"/><Relationship Id="rId1" Type="http://schemas.openxmlformats.org/officeDocument/2006/relationships/slideLayout" Target="../slideLayouts/slideLayout18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5.xml"/><Relationship Id="rId1" Type="http://schemas.openxmlformats.org/officeDocument/2006/relationships/slideLayout" Target="../slideLayouts/slideLayout18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6.xml"/><Relationship Id="rId1" Type="http://schemas.openxmlformats.org/officeDocument/2006/relationships/slideLayout" Target="../slideLayouts/slideLayout18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7.xml"/><Relationship Id="rId1" Type="http://schemas.openxmlformats.org/officeDocument/2006/relationships/slideLayout" Target="../slideLayouts/slideLayout18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8.xml"/><Relationship Id="rId1" Type="http://schemas.openxmlformats.org/officeDocument/2006/relationships/slideLayout" Target="../slideLayouts/slideLayout18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"/>
          <p:cNvSpPr txBox="1">
            <a:spLocks noGrp="1"/>
          </p:cNvSpPr>
          <p:nvPr>
            <p:ph type="ctrTitle"/>
          </p:nvPr>
        </p:nvSpPr>
        <p:spPr>
          <a:xfrm>
            <a:off x="1521804" y="1181038"/>
            <a:ext cx="7766936" cy="164630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7C1646"/>
              </a:buClr>
              <a:buSzPct val="100000"/>
              <a:buFont typeface="Gill Sans"/>
              <a:buNone/>
            </a:pPr>
            <a:r>
              <a:rPr lang="lt-LT" b="1">
                <a:solidFill>
                  <a:srgbClr val="7C1646"/>
                </a:solidFill>
              </a:rPr>
              <a:t>JONAVOS JERONIMO RALIO GIMNAZIJA</a:t>
            </a:r>
            <a:endParaRPr b="1">
              <a:solidFill>
                <a:srgbClr val="7C1646"/>
              </a:solidFill>
            </a:endParaRPr>
          </a:p>
        </p:txBody>
      </p:sp>
      <p:sp>
        <p:nvSpPr>
          <p:cNvPr id="101" name="Google Shape;101;p1"/>
          <p:cNvSpPr txBox="1">
            <a:spLocks noGrp="1"/>
          </p:cNvSpPr>
          <p:nvPr>
            <p:ph type="subTitle" idx="1"/>
          </p:nvPr>
        </p:nvSpPr>
        <p:spPr>
          <a:xfrm>
            <a:off x="1814035" y="3770020"/>
            <a:ext cx="7766936" cy="109689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lt-LT" sz="3600" b="1" dirty="0">
                <a:solidFill>
                  <a:schemeClr val="dk1"/>
                </a:solidFill>
                <a:latin typeface="Arial Narrow"/>
                <a:ea typeface="Arial Narrow"/>
                <a:cs typeface="Arial Narrow"/>
                <a:sym typeface="Arial Narrow"/>
              </a:rPr>
              <a:t>2025</a:t>
            </a:r>
            <a:r>
              <a:rPr lang="lt-LT" sz="3600" b="1" dirty="0">
                <a:solidFill>
                  <a:schemeClr val="dk1"/>
                </a:solidFill>
              </a:rPr>
              <a:t> M. ĮSIVERTINIMO IR PAŽANGOS </a:t>
            </a:r>
            <a:r>
              <a:rPr lang="lt-LT" sz="3600" b="1" dirty="0"/>
              <a:t>ATASKAITA</a:t>
            </a:r>
            <a:endParaRPr sz="3600" b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5. Mokykloje paklausia mūsų nuomonės apie tai, ką mes norėtume pakeisti mokyklos veikloje</a:t>
            </a:r>
            <a:br>
              <a:rPr lang="lt-LT" b="1" dirty="0"/>
            </a:br>
            <a:endParaRPr dirty="0"/>
          </a:p>
        </p:txBody>
      </p:sp>
      <p:pic>
        <p:nvPicPr>
          <p:cNvPr id="114" name="Google Shape;114;p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6. Mūsų mokykloje šalia tradicijų vis atsiranda naujų veiklų, įdomesnių pamokų</a:t>
            </a:r>
            <a:br>
              <a:rPr lang="lt-LT" b="1" dirty="0"/>
            </a:br>
            <a:endParaRPr dirty="0"/>
          </a:p>
        </p:txBody>
      </p:sp>
      <p:pic>
        <p:nvPicPr>
          <p:cNvPr id="120" name="Google Shape;120;p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p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7. Esu skatinamas rodyti iniciatyvą, diskutuoti, mąstyti ir kūrybiškai veikti.</a:t>
            </a:r>
            <a:br>
              <a:rPr lang="lt-LT" b="1"/>
            </a:br>
            <a:endParaRPr/>
          </a:p>
        </p:txBody>
      </p:sp>
      <p:pic>
        <p:nvPicPr>
          <p:cNvPr id="126" name="Google Shape;126;p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/>
              <a:t>8. Aš pasitikiu savo mokyklos vadovais</a:t>
            </a:r>
            <a:br>
              <a:rPr lang="lt-LT" b="1"/>
            </a:br>
            <a:endParaRPr/>
          </a:p>
        </p:txBody>
      </p:sp>
      <p:pic>
        <p:nvPicPr>
          <p:cNvPr id="132" name="Google Shape;132;p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10"/>
          <p:cNvSpPr txBox="1"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9. Priimant sprendimus mokykloje gerbiama kiekvieno nuomonė</a:t>
            </a:r>
            <a:br>
              <a:rPr lang="lt-LT" b="1"/>
            </a:br>
            <a:endParaRPr/>
          </a:p>
        </p:txBody>
      </p:sp>
      <p:pic>
        <p:nvPicPr>
          <p:cNvPr id="138" name="Google Shape;138;p1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206733" y="1431805"/>
            <a:ext cx="11890636" cy="517452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1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10. Mūsų mokyklos mokytojai bendradarbiauja, dirba kartu tam, kad mes pasiektume kuo geresnių rezultatų</a:t>
            </a:r>
            <a:br>
              <a:rPr lang="lt-LT" b="1" dirty="0"/>
            </a:br>
            <a:endParaRPr dirty="0"/>
          </a:p>
        </p:txBody>
      </p:sp>
      <p:pic>
        <p:nvPicPr>
          <p:cNvPr id="144" name="Google Shape;144;p1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p12"/>
          <p:cNvSpPr txBox="1">
            <a:spLocks noGrp="1"/>
          </p:cNvSpPr>
          <p:nvPr>
            <p:ph type="title"/>
          </p:nvPr>
        </p:nvSpPr>
        <p:spPr>
          <a:xfrm>
            <a:off x="671223" y="341271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11. Pastebiu, kad mokytojai mokosi vieni iš kitų</a:t>
            </a:r>
            <a:br>
              <a:rPr lang="lt-LT" b="1" dirty="0"/>
            </a:br>
            <a:endParaRPr dirty="0"/>
          </a:p>
        </p:txBody>
      </p:sp>
      <p:pic>
        <p:nvPicPr>
          <p:cNvPr id="150" name="Google Shape;150;p1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755374" y="1019734"/>
            <a:ext cx="13415846" cy="5838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1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12. Tėvai žino apie mano mokymosi pasiekimus, aptaria juos su mokytojais</a:t>
            </a:r>
            <a:br>
              <a:rPr lang="lt-LT" b="1" dirty="0"/>
            </a:br>
            <a:endParaRPr dirty="0"/>
          </a:p>
        </p:txBody>
      </p:sp>
      <p:pic>
        <p:nvPicPr>
          <p:cNvPr id="156" name="Google Shape;156;p1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Google Shape;161;p1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13. Mano tėvai aktyviai dalyvauja renginiuose, bendruose susitikimuose su mokytojais, </a:t>
            </a:r>
            <a:r>
              <a:rPr lang="lt-LT" b="1" dirty="0" err="1"/>
              <a:t>pamo</a:t>
            </a:r>
            <a:br>
              <a:rPr lang="lt-LT" b="1" dirty="0"/>
            </a:br>
            <a:endParaRPr dirty="0"/>
          </a:p>
        </p:txBody>
      </p:sp>
      <p:pic>
        <p:nvPicPr>
          <p:cNvPr id="162" name="Google Shape;162;p1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14. Mes turime bendrų veiklų, renginių su kitų mokyklų mokiniais</a:t>
            </a:r>
            <a:br>
              <a:rPr lang="lt-LT" b="1" dirty="0"/>
            </a:br>
            <a:endParaRPr dirty="0"/>
          </a:p>
        </p:txBody>
      </p:sp>
      <p:pic>
        <p:nvPicPr>
          <p:cNvPr id="168" name="Google Shape;168;p1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143123" y="1286172"/>
            <a:ext cx="12337674" cy="536907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2"/>
          <p:cNvSpPr txBox="1">
            <a:spLocks noGrp="1"/>
          </p:cNvSpPr>
          <p:nvPr>
            <p:ph type="body" idx="1"/>
          </p:nvPr>
        </p:nvSpPr>
        <p:spPr>
          <a:xfrm>
            <a:off x="2202022" y="2036190"/>
            <a:ext cx="7213382" cy="51269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</a:pPr>
            <a:r>
              <a:rPr lang="lt-LT" sz="3600"/>
              <a:t>      </a:t>
            </a:r>
            <a:r>
              <a:rPr lang="lt-LT" sz="3600" b="1"/>
              <a:t>Įsivertinimas atliktas  pagal kokybės įsivertinimo metodiką, kuria remiasi  mokyklos, naudojančios bendrojo ugdymo programas 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15. Veiklos su kitų mokyklų mokiniais man yra įdomios ir naudingos</a:t>
            </a:r>
            <a:br>
              <a:rPr lang="lt-LT" b="1" dirty="0"/>
            </a:br>
            <a:endParaRPr dirty="0"/>
          </a:p>
        </p:txBody>
      </p:sp>
      <p:pic>
        <p:nvPicPr>
          <p:cNvPr id="174" name="Google Shape;174;p1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p1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16. Mūsų mokytojų vedamos pamokos įdomios, šiuolaikiškos</a:t>
            </a:r>
            <a:br>
              <a:rPr lang="lt-LT" b="1"/>
            </a:br>
            <a:endParaRPr/>
          </a:p>
        </p:txBody>
      </p:sp>
      <p:pic>
        <p:nvPicPr>
          <p:cNvPr id="180" name="Google Shape;180;p1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27221" y="1403820"/>
            <a:ext cx="11884616" cy="517190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17. Mūsų mokyklos mokytojai stengiasi kuo geriau vesti pamokas</a:t>
            </a:r>
            <a:br>
              <a:rPr lang="lt-LT" b="1"/>
            </a:br>
            <a:endParaRPr/>
          </a:p>
        </p:txBody>
      </p:sp>
      <p:pic>
        <p:nvPicPr>
          <p:cNvPr id="186" name="Google Shape;186;p1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59026" y="1273139"/>
            <a:ext cx="12257996" cy="53343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1" name="Google Shape;191;p1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18. Mūsų mokyklos mokytojai nuolat mokosi, tobulėja</a:t>
            </a:r>
            <a:br>
              <a:rPr lang="lt-LT" b="1"/>
            </a:br>
            <a:endParaRPr/>
          </a:p>
        </p:txBody>
      </p:sp>
      <p:pic>
        <p:nvPicPr>
          <p:cNvPr id="192" name="Google Shape;192;p1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Google Shape;197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19. kokias tris savybes, JŪSŲ NUOMONE,  priskirtumėt lyderiui?</a:t>
            </a:r>
            <a:br>
              <a:rPr lang="lt-LT" b="1" dirty="0"/>
            </a:br>
            <a:endParaRPr dirty="0"/>
          </a:p>
        </p:txBody>
      </p:sp>
      <p:sp>
        <p:nvSpPr>
          <p:cNvPr id="198" name="Google Shape;198;p2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Supratingumą, patirtį, drąsą (gebėjimas atsiprašyti už klaidas ir priimti atsakomybę)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 err="1"/>
              <a:t>CharizmatiškUMas</a:t>
            </a:r>
            <a:r>
              <a:rPr lang="lt-LT" dirty="0"/>
              <a:t>, kantrybė, noras pasiekti ir įvykdyti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Atsižvelgiantis į visus, motyvuojantis, atsakingas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Darbštus, bendraujantis, sąžiningas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Lankstus, atsakingas, ryžtingas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Supratingas, drąsus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Drąsus, valingas, išmintingas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21"/>
          <p:cNvSpPr txBox="1">
            <a:spLocks noGrp="1"/>
          </p:cNvSpPr>
          <p:nvPr>
            <p:ph type="body" idx="1"/>
          </p:nvPr>
        </p:nvSpPr>
        <p:spPr>
          <a:xfrm>
            <a:off x="838200" y="2234219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Bendradarbiaujantis,  nuoseklus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Atsakingas,  empatiškas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Dominuojantis, vadovaujantis, protingas</a:t>
            </a:r>
            <a:endParaRPr dirty="0"/>
          </a:p>
          <a:p>
            <a:pPr marL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</a:pPr>
            <a:r>
              <a:rPr lang="lt-LT" dirty="0"/>
              <a:t>. Atsakingas, demokratiškas, 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Gebantis motyvuoti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Pastabus, atkaklus 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Drąsus, ryžtingas, pasitikintis savimi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</a:pPr>
            <a:r>
              <a:rPr lang="lt-LT" dirty="0"/>
              <a:t>Išklausantis, atsakingas, atviras naujovėms</a:t>
            </a:r>
            <a:endParaRPr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74FBA4C-C339-EE30-334E-2721087BF55D}"/>
              </a:ext>
            </a:extLst>
          </p:cNvPr>
          <p:cNvSpPr txBox="1"/>
          <p:nvPr/>
        </p:nvSpPr>
        <p:spPr>
          <a:xfrm>
            <a:off x="1337187" y="272443"/>
            <a:ext cx="8544232" cy="153888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lt-LT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19. </a:t>
            </a:r>
            <a:r>
              <a:rPr kumimoji="0" lang="lt-LT" sz="32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kokias tris savybes, JŪSŲ NUOMONE,  priskirtumėt lyderiui?</a:t>
            </a:r>
            <a:br>
              <a:rPr kumimoji="0" lang="lt-LT" sz="32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</a:br>
            <a:endParaRPr lang="en-GB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/>
          <p:cNvSpPr txBox="1">
            <a:spLocks noGrp="1"/>
          </p:cNvSpPr>
          <p:nvPr>
            <p:ph type="title"/>
          </p:nvPr>
        </p:nvSpPr>
        <p:spPr>
          <a:xfrm>
            <a:off x="441489" y="339895"/>
            <a:ext cx="1078486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lt-LT" b="1"/>
              <a:t>STIPRIOSIOS PUSĖS</a:t>
            </a:r>
            <a:endParaRPr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C7A3C33-E3F0-F7EA-FD87-BC1DE4382596}"/>
              </a:ext>
            </a:extLst>
          </p:cNvPr>
          <p:cNvSpPr txBox="1"/>
          <p:nvPr/>
        </p:nvSpPr>
        <p:spPr>
          <a:xfrm>
            <a:off x="819469" y="1443841"/>
            <a:ext cx="10166554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solidFill>
                  <a:srgbClr val="444444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Mokiniai žino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444444"/>
                </a:solidFill>
                <a:effectLst/>
                <a:uLnTx/>
                <a:uFillTx/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, kokia yra mokyklos ateities svajonė (vizija).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Gill Sans"/>
                <a:cs typeface="Arial" panose="020B0604020202020204" pitchFamily="34" charset="0"/>
                <a:sym typeface="Gill Sans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Mokiniams užtenka mokykloje esančių mokymosi priemonių, technologijų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Mokinių nuomone, 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mokytojai bendradarbiauja, dirba kartu tam, kad </a:t>
            </a:r>
            <a:r>
              <a:rPr lang="lt-LT" sz="2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jie 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pasiektų kuo geresnių rezultatų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Mokiniai mano, kad tėvai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žino apie mokymosi pasiekimus, aptaria juos su mokytojais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Mokiniams patinka </a:t>
            </a:r>
            <a:r>
              <a:rPr kumimoji="0" lang="lt-LT" sz="28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  <a:sym typeface="Arial"/>
              </a:rPr>
              <a:t> bendros veiklos, renginiai su kitų mokyklų mokiniais</a:t>
            </a:r>
            <a:endParaRPr lang="en-GB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/>
          <p:cNvSpPr txBox="1">
            <a:spLocks noGrp="1"/>
          </p:cNvSpPr>
          <p:nvPr>
            <p:ph type="title"/>
          </p:nvPr>
        </p:nvSpPr>
        <p:spPr>
          <a:xfrm>
            <a:off x="486777" y="356580"/>
            <a:ext cx="1078486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lt-LT" b="1" dirty="0"/>
              <a:t>TOBULINTINOS  PUSĖS</a:t>
            </a:r>
            <a:endParaRPr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7A0259C9-6FC4-BEFA-5790-A844DCF03F3F}"/>
              </a:ext>
            </a:extLst>
          </p:cNvPr>
          <p:cNvSpPr txBox="1"/>
          <p:nvPr/>
        </p:nvSpPr>
        <p:spPr>
          <a:xfrm>
            <a:off x="1470966" y="1439767"/>
            <a:ext cx="862676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Mokykloje dažniau reikėtų klausti  nuomonės apie tai, ką mes norėtume pakeisti mokyklos veikloje.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Šalia tradicinių renginių ir veiklų mokykloje turėtų atsirasti naujų veiklų, įdomesnių pamokų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Mokytojai turėtų daugiau mokytis vieni iš kitų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Tėvams reikia  aktyviau dalyvauti  renginiuose, bendruose susitikimuose su mokytojais, pamokose</a:t>
            </a:r>
            <a:endParaRPr lang="en-GB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/>
          <p:cNvSpPr txBox="1">
            <a:spLocks noGrp="1"/>
          </p:cNvSpPr>
          <p:nvPr>
            <p:ph type="title"/>
          </p:nvPr>
        </p:nvSpPr>
        <p:spPr>
          <a:xfrm>
            <a:off x="1074174" y="210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LYDERYSTĖ IR VADYBA </a:t>
            </a:r>
            <a:br>
              <a:rPr lang="lt-LT" b="1" dirty="0"/>
            </a:br>
            <a:r>
              <a:rPr lang="lt-LT" b="1" dirty="0"/>
              <a:t>TĖVŲ APKLAUSA</a:t>
            </a:r>
            <a:br>
              <a:rPr lang="lt-LT" b="1" dirty="0"/>
            </a:br>
            <a:r>
              <a:rPr lang="lt-LT" b="1" dirty="0"/>
              <a:t>(74 tėvai)</a:t>
            </a:r>
            <a:endParaRPr dirty="0"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Google Shape;225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1. Tėvai turi galimybę dalyvauti, planuojant mokyklos ateitį (perspektyvą).</a:t>
            </a:r>
            <a:br>
              <a:rPr lang="lt-LT" b="1" dirty="0"/>
            </a:br>
            <a:endParaRPr dirty="0"/>
          </a:p>
        </p:txBody>
      </p:sp>
      <p:pic>
        <p:nvPicPr>
          <p:cNvPr id="226" name="Google Shape;226;p2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LYDERYSTĖ IR VADYBA</a:t>
            </a:r>
            <a:endParaRPr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2. mokykloje SU TĖVAIS </a:t>
            </a:r>
            <a:r>
              <a:rPr lang="lt-LT" b="1" dirty="0" err="1"/>
              <a:t>kalbamA</a:t>
            </a:r>
            <a:r>
              <a:rPr lang="lt-LT" b="1" dirty="0"/>
              <a:t> apie tai, kokia mūsų mokykla galėtų (turėtų) būti ateityje.</a:t>
            </a:r>
            <a:br>
              <a:rPr lang="lt-LT" b="1" dirty="0"/>
            </a:br>
            <a:endParaRPr dirty="0"/>
          </a:p>
        </p:txBody>
      </p:sp>
      <p:pic>
        <p:nvPicPr>
          <p:cNvPr id="232" name="Google Shape;232;p2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7" name="Google Shape;237;p2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3. mokykloje </a:t>
            </a:r>
            <a:r>
              <a:rPr lang="lt-LT" b="1" dirty="0" err="1"/>
              <a:t>aptariamA</a:t>
            </a:r>
            <a:r>
              <a:rPr lang="lt-LT" b="1" dirty="0"/>
              <a:t>, kokie darbai laukia šiais metais (ateityje).</a:t>
            </a:r>
            <a:br>
              <a:rPr lang="lt-LT" b="1" dirty="0"/>
            </a:br>
            <a:endParaRPr dirty="0"/>
          </a:p>
        </p:txBody>
      </p:sp>
      <p:pic>
        <p:nvPicPr>
          <p:cNvPr id="238" name="Google Shape;238;p2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3" name="Google Shape;243;p2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4. Mokykloje užtenka mano vaiko mokymui(si) skirtų priemonių, technologijų.</a:t>
            </a:r>
            <a:br>
              <a:rPr lang="lt-LT" b="1"/>
            </a:br>
            <a:endParaRPr/>
          </a:p>
        </p:txBody>
      </p:sp>
      <p:pic>
        <p:nvPicPr>
          <p:cNvPr id="244" name="Google Shape;244;p2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Google Shape;249;p2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5. Mokykloje paklausia TĖVŲ nuomonės apie tai, ką JIE </a:t>
            </a:r>
            <a:r>
              <a:rPr lang="lt-LT" b="1" dirty="0" err="1"/>
              <a:t>norėtŲ</a:t>
            </a:r>
            <a:r>
              <a:rPr lang="lt-LT" b="1" dirty="0"/>
              <a:t> pakeisti mokyklos veikloje</a:t>
            </a:r>
            <a:br>
              <a:rPr lang="lt-LT" b="1" dirty="0"/>
            </a:br>
            <a:endParaRPr dirty="0"/>
          </a:p>
        </p:txBody>
      </p:sp>
      <p:pic>
        <p:nvPicPr>
          <p:cNvPr id="250" name="Google Shape;250;p2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Google Shape;255;p3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6. mokykloje šalia tradicijų vis atsiranda naujų veiklų, įdomesnių pamokų</a:t>
            </a:r>
            <a:br>
              <a:rPr lang="lt-LT" b="1" dirty="0"/>
            </a:br>
            <a:endParaRPr dirty="0"/>
          </a:p>
        </p:txBody>
      </p:sp>
      <p:pic>
        <p:nvPicPr>
          <p:cNvPr id="256" name="Google Shape;256;p3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166977" y="1421121"/>
            <a:ext cx="10928529" cy="4755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3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7. Mokyklos bendruomenė (tėvai, mokiniai, mokytojai) atvirai diskutuoja apie veiklas ir atsakomybę.</a:t>
            </a:r>
            <a:br>
              <a:rPr lang="lt-LT" b="1"/>
            </a:br>
            <a:endParaRPr/>
          </a:p>
        </p:txBody>
      </p:sp>
      <p:pic>
        <p:nvPicPr>
          <p:cNvPr id="262" name="Google Shape;262;p3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7" name="Google Shape;267;p3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/>
              <a:t>8. Aš pasitikiu mūsų mokyklos vadovais</a:t>
            </a:r>
            <a:br>
              <a:rPr lang="lt-LT" b="1"/>
            </a:br>
            <a:endParaRPr/>
          </a:p>
        </p:txBody>
      </p:sp>
      <p:pic>
        <p:nvPicPr>
          <p:cNvPr id="268" name="Google Shape;268;p3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" name="Google Shape;273;p3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9. Mokykla priima argumentuotus tėvų pasiūlymus, juos svarsto ir įgyvendina</a:t>
            </a:r>
            <a:br>
              <a:rPr lang="lt-LT" b="1" dirty="0"/>
            </a:br>
            <a:endParaRPr dirty="0"/>
          </a:p>
        </p:txBody>
      </p:sp>
      <p:pic>
        <p:nvPicPr>
          <p:cNvPr id="274" name="Google Shape;274;p3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Google Shape;279;p3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10. Mes jaučiame, kad mokyklos gyvenimas vis keičiasi į gerąją pusę</a:t>
            </a:r>
            <a:br>
              <a:rPr lang="lt-LT" b="1"/>
            </a:br>
            <a:endParaRPr/>
          </a:p>
        </p:txBody>
      </p:sp>
      <p:pic>
        <p:nvPicPr>
          <p:cNvPr id="280" name="Google Shape;280;p3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3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11. Mokyklos darbuotojai bendradarbiauja ir palaiko vienas kitą</a:t>
            </a:r>
            <a:br>
              <a:rPr lang="lt-LT" b="1" dirty="0"/>
            </a:br>
            <a:endParaRPr dirty="0"/>
          </a:p>
        </p:txBody>
      </p:sp>
      <p:pic>
        <p:nvPicPr>
          <p:cNvPr id="286" name="Google Shape;286;p3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Google Shape;111;p3"/>
          <p:cNvSpPr txBox="1">
            <a:spLocks noGrp="1"/>
          </p:cNvSpPr>
          <p:nvPr>
            <p:ph type="title"/>
          </p:nvPr>
        </p:nvSpPr>
        <p:spPr>
          <a:xfrm>
            <a:off x="1992572" y="2178831"/>
            <a:ext cx="8596668" cy="523740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ill Sans"/>
              <a:buNone/>
            </a:pPr>
            <a:r>
              <a:rPr lang="lt-LT" sz="5400" b="1" i="1" dirty="0"/>
              <a:t>A</a:t>
            </a:r>
            <a:r>
              <a:rPr lang="lt-LT" sz="5400" b="1" i="1" dirty="0">
                <a:solidFill>
                  <a:schemeClr val="dk1"/>
                </a:solidFill>
              </a:rPr>
              <a:t>TLIKTA MOKINIŲ, MOKYTOJŲ IR TĖVŲ APKLAUSA</a:t>
            </a:r>
            <a:endParaRPr sz="5400" b="1" i="1" dirty="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" name="Google Shape;291;p3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12. Mokytojai bendradarbiauja su TĖVAIS dėl asmeninės vaiko mokymosi pažangos</a:t>
            </a:r>
            <a:br>
              <a:rPr lang="lt-LT" b="1" dirty="0"/>
            </a:br>
            <a:endParaRPr dirty="0"/>
          </a:p>
        </p:txBody>
      </p:sp>
      <p:pic>
        <p:nvPicPr>
          <p:cNvPr id="292" name="Google Shape;292;p3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" name="Google Shape;297;p3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13. Aš aktyviai dalyvauju mokyklos renginiuose, bendruose susitikimuose su mokytojais, pamokose</a:t>
            </a:r>
            <a:br>
              <a:rPr lang="lt-LT" b="1" dirty="0"/>
            </a:br>
            <a:endParaRPr dirty="0"/>
          </a:p>
        </p:txBody>
      </p:sp>
      <p:pic>
        <p:nvPicPr>
          <p:cNvPr id="298" name="Google Shape;298;p3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3" name="Google Shape;303;p3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14. Mokykla bendradarbiauja su kitomis įstaigomis (mokyklomis, kultūros centrais ir kt.).</a:t>
            </a:r>
            <a:br>
              <a:rPr lang="lt-LT" b="1"/>
            </a:br>
            <a:endParaRPr/>
          </a:p>
        </p:txBody>
      </p:sp>
      <p:pic>
        <p:nvPicPr>
          <p:cNvPr id="304" name="Google Shape;304;p3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15. mokyklai bendradarbiaujant su kitomis įstaigomis, mokiniai gauna daug naudos</a:t>
            </a:r>
            <a:br>
              <a:rPr lang="lt-LT" b="1" dirty="0"/>
            </a:br>
            <a:endParaRPr dirty="0"/>
          </a:p>
        </p:txBody>
      </p:sp>
      <p:pic>
        <p:nvPicPr>
          <p:cNvPr id="310" name="Google Shape;310;p3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5" name="Google Shape;315;p4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16. Mano vaiko mokytojų vedamos pamokos yra įdomios, šiuolaikiškos</a:t>
            </a:r>
            <a:br>
              <a:rPr lang="lt-LT" b="1" dirty="0"/>
            </a:br>
            <a:endParaRPr dirty="0"/>
          </a:p>
        </p:txBody>
      </p:sp>
      <p:pic>
        <p:nvPicPr>
          <p:cNvPr id="316" name="Google Shape;316;p4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4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17. mokyklos mokytojai stengiasi kuo geriau vesti pamokas</a:t>
            </a:r>
            <a:br>
              <a:rPr lang="lt-LT" b="1" dirty="0"/>
            </a:br>
            <a:endParaRPr dirty="0"/>
          </a:p>
        </p:txBody>
      </p:sp>
      <p:pic>
        <p:nvPicPr>
          <p:cNvPr id="322" name="Google Shape;322;p4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Google Shape;327;p4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18. Pastebiu, kad mokytojai mokosi vieni iš kitų</a:t>
            </a:r>
            <a:br>
              <a:rPr lang="lt-LT" b="1" dirty="0"/>
            </a:br>
            <a:endParaRPr dirty="0"/>
          </a:p>
        </p:txBody>
      </p:sp>
      <p:pic>
        <p:nvPicPr>
          <p:cNvPr id="328" name="Google Shape;328;p4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4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19. mokyklos mokytojai nuolat mokosi, tobulėja</a:t>
            </a:r>
            <a:br>
              <a:rPr lang="lt-LT" b="1" dirty="0"/>
            </a:br>
            <a:endParaRPr dirty="0"/>
          </a:p>
        </p:txBody>
      </p:sp>
      <p:pic>
        <p:nvPicPr>
          <p:cNvPr id="334" name="Google Shape;334;p4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9" name="Google Shape;339;p4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buSzPct val="100000"/>
            </a:pPr>
            <a:r>
              <a:rPr lang="lt-LT" b="1" dirty="0"/>
              <a:t>20. kokias tris savybes, Jūsų nuomone, priskirtumėt lyderiui?</a:t>
            </a:r>
            <a:br>
              <a:rPr lang="lt-LT" b="1" dirty="0"/>
            </a:br>
            <a:endParaRPr dirty="0"/>
          </a:p>
        </p:txBody>
      </p:sp>
      <p:sp>
        <p:nvSpPr>
          <p:cNvPr id="340" name="Google Shape;340;p44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Sąžiningumas, konfliktų sprendimas, lyderystė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Iniciatyvumas, aktyvumas, drąsa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Atsakomybė, motyvacija, komunikabilumas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Lankstumas, drąsa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Iškalba, stipri charizma, įžvalgumas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Atsakomybė, empatija, komunikabilumas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Pagarba, kito matymas, komandos formavimas</a:t>
            </a: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4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20. </a:t>
            </a:r>
            <a:r>
              <a:rPr kumimoji="0" lang="lt-LT" sz="3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kokias tris savybes, Jūsų nuomone, priskirtumėt lyderiui?</a:t>
            </a:r>
            <a:br>
              <a:rPr kumimoji="0" lang="lt-LT" sz="3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</a:br>
            <a:endParaRPr dirty="0"/>
          </a:p>
        </p:txBody>
      </p:sp>
      <p:sp>
        <p:nvSpPr>
          <p:cNvPr id="346" name="Google Shape;346;p45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Pasitikėjimas kitais ir tikėjimas savimi, gebėjimas įkvėpti kitus, komunikacija..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Gebėjimas priimti sprendimus, empatija, įkvepiantis pavyzdys.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Gebėjimas organizuoti ir vadovauti, pasitikėjimas savimi, bendravimo įgūdžiai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Pavyzdys, pagarba, atsakomybė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Pasitikėjimas, inovatyvumas, motyvacija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Komunikabilumas, tolerantiškumas, bendradarbiavimas.</a:t>
            </a:r>
            <a:endParaRPr dirty="0"/>
          </a:p>
          <a:p>
            <a:pPr marL="228600" lvl="0" indent="-7747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6"/>
          <p:cNvSpPr txBox="1">
            <a:spLocks noGrp="1"/>
          </p:cNvSpPr>
          <p:nvPr>
            <p:ph type="title"/>
          </p:nvPr>
        </p:nvSpPr>
        <p:spPr>
          <a:xfrm>
            <a:off x="1894041" y="2108200"/>
            <a:ext cx="8596668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400"/>
              <a:buFont typeface="Gill Sans"/>
              <a:buNone/>
            </a:pPr>
            <a:r>
              <a:rPr lang="lt-LT" sz="5400" b="1" dirty="0"/>
              <a:t>LYDERYSTĖ IR VADYBA </a:t>
            </a:r>
            <a:r>
              <a:rPr lang="lt-LT" sz="5400" b="1" i="1" dirty="0"/>
              <a:t>MOKINIŲ APKLAUSA</a:t>
            </a:r>
            <a:br>
              <a:rPr lang="lt-LT" sz="5400" b="1" i="1" dirty="0"/>
            </a:br>
            <a:r>
              <a:rPr lang="lt-LT" sz="5400" b="1" i="1" dirty="0"/>
              <a:t>( 93 mokiniai )</a:t>
            </a:r>
            <a:endParaRPr sz="5400" b="1" i="1" dirty="0"/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1" name="Google Shape;351;p4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20. </a:t>
            </a:r>
            <a:r>
              <a:rPr kumimoji="0" lang="lt-LT" sz="3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  <a:t>kokias tris savybes, Jūsų nuomone, priskirtumėt lyderiui?</a:t>
            </a:r>
            <a:br>
              <a:rPr kumimoji="0" lang="lt-LT" sz="3600" b="1" i="0" u="none" strike="noStrike" kern="1200" cap="all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w Cen MT" panose="020B0602020104020603"/>
                <a:ea typeface="+mj-ea"/>
                <a:cs typeface="+mj-cs"/>
              </a:rPr>
            </a:br>
            <a:endParaRPr dirty="0"/>
          </a:p>
        </p:txBody>
      </p:sp>
      <p:sp>
        <p:nvSpPr>
          <p:cNvPr id="352" name="Google Shape;352;p46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Tobulėjimas, šiuolaikiškumas, bendradarbiavimas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Veržlumas, drąsa, atkaklumas.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Užsidegimas veikla, siekimas tikslų, komunikabilumas.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 err="1"/>
              <a:t>Pasitikejimas</a:t>
            </a:r>
            <a:r>
              <a:rPr lang="lt-LT" dirty="0"/>
              <a:t>, įsiklausimas, </a:t>
            </a:r>
            <a:r>
              <a:rPr lang="lt-LT" dirty="0" err="1"/>
              <a:t>tobulejimas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Motyvacija sau ir aplinkiniams, išsilavinimas ir tobulėjimas,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 </a:t>
            </a:r>
            <a:r>
              <a:rPr lang="lt-LT" dirty="0" err="1"/>
              <a:t>Pavyzdingumas</a:t>
            </a:r>
            <a:r>
              <a:rPr lang="lt-LT" dirty="0"/>
              <a:t>, sąžiningumas, teisingumas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408F8102-1584-7082-B2D7-17BD0F55E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>
            <a:extLst>
              <a:ext uri="{FF2B5EF4-FFF2-40B4-BE49-F238E27FC236}">
                <a16:creationId xmlns:a16="http://schemas.microsoft.com/office/drawing/2014/main" id="{CDA51A77-3F0E-9150-4BDE-7815E4B55277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1489" y="339895"/>
            <a:ext cx="1078486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lt-LT" b="1"/>
              <a:t>STIPRIOSIOS PUSĖS</a:t>
            </a:r>
            <a:endParaRPr b="1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FEF697CD-FCAA-7F55-D75D-2A45900FBF4C}"/>
              </a:ext>
            </a:extLst>
          </p:cNvPr>
          <p:cNvSpPr txBox="1"/>
          <p:nvPr/>
        </p:nvSpPr>
        <p:spPr>
          <a:xfrm>
            <a:off x="819469" y="1443841"/>
            <a:ext cx="10166554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/>
              <a:t>Tėvai turi galimybę dalyvauti, planuojant mokyklos ateitį (perspektyvą). </a:t>
            </a:r>
            <a:endParaRPr lang="lt-LT" sz="2800" dirty="0"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/>
              <a:t>Mokykla priima argumentuotus tėvų pasiūlymus, juos svarsto ir įgyvendina 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/>
              <a:t>Mokyklos darbuotojai bendradarbiauja ir palaiko vienas kitą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/>
              <a:t>Mokyklos mokytojai nuolat mokosi, tobulėja</a:t>
            </a:r>
            <a:br>
              <a:rPr lang="lt-LT" sz="7200" b="1" dirty="0"/>
            </a:br>
            <a:endParaRPr lang="lt-LT" sz="2800" b="1" dirty="0"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endParaRPr lang="lt-LT" sz="2800" b="1" dirty="0"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endParaRPr lang="lt-LT" sz="2800" b="1" dirty="0">
              <a:latin typeface="+mj-lt"/>
            </a:endParaRP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endParaRPr lang="lt-LT" sz="2800" b="1" dirty="0"/>
          </a:p>
        </p:txBody>
      </p:sp>
    </p:spTree>
    <p:extLst>
      <p:ext uri="{BB962C8B-B14F-4D97-AF65-F5344CB8AC3E}">
        <p14:creationId xmlns:p14="http://schemas.microsoft.com/office/powerpoint/2010/main" val="349582240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>
          <a:extLst>
            <a:ext uri="{FF2B5EF4-FFF2-40B4-BE49-F238E27FC236}">
              <a16:creationId xmlns:a16="http://schemas.microsoft.com/office/drawing/2014/main" id="{0CE1E19E-78A4-403E-664C-9CEECF5BFE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>
            <a:extLst>
              <a:ext uri="{FF2B5EF4-FFF2-40B4-BE49-F238E27FC236}">
                <a16:creationId xmlns:a16="http://schemas.microsoft.com/office/drawing/2014/main" id="{739317D0-DE14-68BB-9F86-5D21FF6A310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6777" y="356580"/>
            <a:ext cx="1078486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lt-LT" b="1" dirty="0"/>
              <a:t>TOBULINTINOS  PUSĖS</a:t>
            </a:r>
            <a:endParaRPr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1BCD5A4-0242-7585-DBF4-06B0B4A7876E}"/>
              </a:ext>
            </a:extLst>
          </p:cNvPr>
          <p:cNvSpPr txBox="1"/>
          <p:nvPr/>
        </p:nvSpPr>
        <p:spPr>
          <a:xfrm>
            <a:off x="1647947" y="1960877"/>
            <a:ext cx="8626763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latin typeface="+mj-lt"/>
                <a:ea typeface="Calibri"/>
                <a:cs typeface="Calibri"/>
                <a:sym typeface="Calibri"/>
              </a:rPr>
              <a:t>M</a:t>
            </a:r>
            <a:r>
              <a:rPr kumimoji="0" lang="lt-LT" sz="28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/>
                <a:cs typeface="Calibri"/>
                <a:sym typeface="Calibri"/>
              </a:rPr>
              <a:t>okytojų</a:t>
            </a: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/>
                <a:cs typeface="Calibri"/>
                <a:sym typeface="Calibri"/>
              </a:rPr>
              <a:t> vedamos pamokos turėtų būti  įdomesnės, šiuolaikiškesnės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latin typeface="+mj-lt"/>
                <a:ea typeface="Calibri"/>
                <a:cs typeface="Calibri"/>
                <a:sym typeface="Calibri"/>
              </a:rPr>
              <a:t>Aktyviau įtraukti tėvus į</a:t>
            </a: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j-lt"/>
                <a:ea typeface="Calibri"/>
                <a:cs typeface="Calibri"/>
                <a:sym typeface="Calibri"/>
              </a:rPr>
              <a:t> mokyklos renginius, bendrus susitikimus su mokytojais, pamokas</a:t>
            </a:r>
            <a:endParaRPr lang="en-GB" sz="28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20449505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18">
          <a:extLst>
            <a:ext uri="{FF2B5EF4-FFF2-40B4-BE49-F238E27FC236}">
              <a16:creationId xmlns:a16="http://schemas.microsoft.com/office/drawing/2014/main" id="{64017611-4067-D838-C318-28992765F3E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9" name="Google Shape;219;p24">
            <a:extLst>
              <a:ext uri="{FF2B5EF4-FFF2-40B4-BE49-F238E27FC236}">
                <a16:creationId xmlns:a16="http://schemas.microsoft.com/office/drawing/2014/main" id="{F3339A8C-9EDA-59FF-0FD1-FD9E47CB1565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1074174" y="2103437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LYDERYSTĖ IR VADYBA </a:t>
            </a:r>
            <a:br>
              <a:rPr lang="lt-LT" b="1" dirty="0"/>
            </a:br>
            <a:r>
              <a:rPr lang="lt-LT" b="1" dirty="0"/>
              <a:t>MOKYTOJŲ APKLAUSA</a:t>
            </a:r>
            <a:br>
              <a:rPr lang="lt-LT" b="1" dirty="0"/>
            </a:br>
            <a:r>
              <a:rPr lang="lt-LT" b="1" dirty="0"/>
              <a:t>(30 mokytojų)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9156064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9" name="Google Shape;369;p4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1. Mes tariamės dėl mokyklos vizijos, tikslų ir veiklos prioritetų</a:t>
            </a:r>
            <a:br>
              <a:rPr lang="lt-LT" b="1"/>
            </a:br>
            <a:endParaRPr/>
          </a:p>
        </p:txBody>
      </p:sp>
      <p:pic>
        <p:nvPicPr>
          <p:cNvPr id="370" name="Google Shape;370;p4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5" name="Google Shape;375;p5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2. Mūsų mokyklos vizija dera su mūsų miesto (miestelio, rajono) strategija.</a:t>
            </a:r>
            <a:br>
              <a:rPr lang="lt-LT" b="1" dirty="0"/>
            </a:br>
            <a:endParaRPr dirty="0"/>
          </a:p>
        </p:txBody>
      </p:sp>
      <p:pic>
        <p:nvPicPr>
          <p:cNvPr id="376" name="Google Shape;376;p5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5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buSzPct val="100000"/>
            </a:pPr>
            <a:r>
              <a:rPr lang="lt-LT" b="1" dirty="0"/>
              <a:t>3. visi mokyklos mokytojai dalyvauja, Įgyvendinant mokyklos susitarimus</a:t>
            </a:r>
            <a:br>
              <a:rPr lang="lt-LT" b="1" dirty="0"/>
            </a:br>
            <a:endParaRPr dirty="0"/>
          </a:p>
        </p:txBody>
      </p:sp>
      <p:pic>
        <p:nvPicPr>
          <p:cNvPr id="382" name="Google Shape;382;p5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Google Shape;387;p5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4. Mokyklos ištekliai naudojami RACIONALIAI, tikslingai ir kūrybingai</a:t>
            </a:r>
            <a:br>
              <a:rPr lang="lt-LT" b="1" dirty="0"/>
            </a:br>
            <a:endParaRPr dirty="0"/>
          </a:p>
        </p:txBody>
      </p:sp>
      <p:pic>
        <p:nvPicPr>
          <p:cNvPr id="388" name="Google Shape;388;p5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p5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5. Sprendimai dėl veiklos tobulinimo grindžiami mokyklos veiklos įsivertinimo rezultatais ir bendromis diskusijomis</a:t>
            </a:r>
            <a:br>
              <a:rPr lang="lt-LT" b="1" dirty="0"/>
            </a:br>
            <a:endParaRPr dirty="0"/>
          </a:p>
        </p:txBody>
      </p:sp>
      <p:pic>
        <p:nvPicPr>
          <p:cNvPr id="394" name="Google Shape;394;p5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" name="Google Shape;399;p5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lvl="0">
              <a:buSzPct val="100000"/>
            </a:pPr>
            <a:r>
              <a:rPr lang="lt-LT" b="1" dirty="0"/>
              <a:t>6. Veikla Mokykloje nuolat tobulinama, įvedant naujoves, mokiniams įdomesnes veiklas</a:t>
            </a:r>
            <a:br>
              <a:rPr lang="lt-LT" b="1" dirty="0"/>
            </a:br>
            <a:endParaRPr dirty="0"/>
          </a:p>
        </p:txBody>
      </p:sp>
      <p:pic>
        <p:nvPicPr>
          <p:cNvPr id="400" name="Google Shape;400;p5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Google Shape;89;p2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-1041621" y="795132"/>
            <a:ext cx="13319873" cy="5796500"/>
          </a:xfrm>
          <a:prstGeom prst="rect">
            <a:avLst/>
          </a:prstGeom>
          <a:noFill/>
          <a:ln>
            <a:noFill/>
          </a:ln>
        </p:spPr>
      </p:pic>
      <p:sp>
        <p:nvSpPr>
          <p:cNvPr id="90" name="Google Shape;90;p2"/>
          <p:cNvSpPr/>
          <p:nvPr/>
        </p:nvSpPr>
        <p:spPr>
          <a:xfrm>
            <a:off x="392263" y="227463"/>
            <a:ext cx="9340133" cy="46166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lt-LT" sz="2400" b="1" i="0" u="none" strike="noStrike" cap="none" dirty="0">
                <a:solidFill>
                  <a:srgbClr val="444444"/>
                </a:solidFill>
                <a:latin typeface="arial"/>
                <a:ea typeface="arial"/>
                <a:cs typeface="arial"/>
                <a:sym typeface="arial"/>
              </a:rPr>
              <a:t>1. Aš žinau, kokia yra mokyklos ateities svajonė (vizija).</a:t>
            </a:r>
            <a:endParaRPr sz="2400" b="1" i="0" dirty="0">
              <a:solidFill>
                <a:srgbClr val="444444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Google Shape;405;p5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7. Mokykloje aš turiu galimybę rodyti iniciatyvą ir įgyvendinti savo idėjas.</a:t>
            </a:r>
            <a:br>
              <a:rPr lang="lt-LT" b="1"/>
            </a:br>
            <a:endParaRPr/>
          </a:p>
        </p:txBody>
      </p:sp>
      <p:pic>
        <p:nvPicPr>
          <p:cNvPr id="406" name="Google Shape;406;p5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1" name="Google Shape;411;p5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8. Lyderiai telkia bendruomenę pokyčiams, mokymuisi ir įsivertinimui</a:t>
            </a:r>
            <a:br>
              <a:rPr lang="lt-LT" b="1"/>
            </a:br>
            <a:endParaRPr/>
          </a:p>
        </p:txBody>
      </p:sp>
      <p:pic>
        <p:nvPicPr>
          <p:cNvPr id="412" name="Google Shape;412;p5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7" name="Google Shape;417;p5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9. mokyklos vadovai siekia, kad mokykla keistųsi, tobulėtų</a:t>
            </a:r>
            <a:endParaRPr dirty="0"/>
          </a:p>
        </p:txBody>
      </p:sp>
      <p:pic>
        <p:nvPicPr>
          <p:cNvPr id="418" name="Google Shape;418;p5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3" name="Google Shape;423;p5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10. Priimant sprendimus mokykloje atsižvelgiama į nuomonių įvairovę, palaikoma diskusija</a:t>
            </a:r>
            <a:br>
              <a:rPr lang="lt-LT" b="1" dirty="0"/>
            </a:br>
            <a:endParaRPr dirty="0"/>
          </a:p>
        </p:txBody>
      </p:sp>
      <p:pic>
        <p:nvPicPr>
          <p:cNvPr id="424" name="Google Shape;424;p5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9" name="Google Shape;429;p5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11. Mokykloje priimti sprendimai keičia mokyklos gyvenimą, yra reikalingi.</a:t>
            </a:r>
            <a:br>
              <a:rPr lang="lt-LT" b="1"/>
            </a:br>
            <a:endParaRPr/>
          </a:p>
        </p:txBody>
      </p:sp>
      <p:pic>
        <p:nvPicPr>
          <p:cNvPr id="430" name="Google Shape;430;p5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5" name="Google Shape;435;p6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12. Dirbdamas mokykloje jaučiu komandiškumą, geranorišką palaikymą, pagalbą</a:t>
            </a:r>
            <a:br>
              <a:rPr lang="lt-LT" b="1"/>
            </a:br>
            <a:endParaRPr/>
          </a:p>
        </p:txBody>
      </p:sp>
      <p:pic>
        <p:nvPicPr>
          <p:cNvPr id="436" name="Google Shape;436;p60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1" name="Google Shape;441;p6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13. Mes mokomės drauge ir vieni iš kitų</a:t>
            </a:r>
            <a:br>
              <a:rPr lang="lt-LT" b="1" dirty="0"/>
            </a:br>
            <a:endParaRPr dirty="0"/>
          </a:p>
        </p:txBody>
      </p:sp>
      <p:pic>
        <p:nvPicPr>
          <p:cNvPr id="442" name="Google Shape;442;p61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7" name="Google Shape;447;p6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14. Mes domimės tėvų galimybėmis padėti vaikams mokytis ir augti</a:t>
            </a:r>
            <a:br>
              <a:rPr lang="lt-LT" b="1" dirty="0"/>
            </a:br>
            <a:endParaRPr dirty="0"/>
          </a:p>
        </p:txBody>
      </p:sp>
      <p:pic>
        <p:nvPicPr>
          <p:cNvPr id="448" name="Google Shape;448;p62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3" name="Google Shape;453;p63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15. Tėvai yra aktyvūs mokyklos gyvenimo dalyviai</a:t>
            </a:r>
            <a:br>
              <a:rPr lang="lt-LT" b="1"/>
            </a:br>
            <a:endParaRPr/>
          </a:p>
        </p:txBody>
      </p:sp>
      <p:pic>
        <p:nvPicPr>
          <p:cNvPr id="454" name="Google Shape;454;p6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9" name="Google Shape;459;p6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16. mokykla ieško įvairių naujų socialinių ryšių</a:t>
            </a:r>
            <a:br>
              <a:rPr lang="lt-LT" b="1" dirty="0"/>
            </a:br>
            <a:endParaRPr dirty="0"/>
          </a:p>
        </p:txBody>
      </p:sp>
      <p:pic>
        <p:nvPicPr>
          <p:cNvPr id="460" name="Google Shape;460;p6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3"/>
          <p:cNvSpPr txBox="1">
            <a:spLocks noGrp="1"/>
          </p:cNvSpPr>
          <p:nvPr>
            <p:ph type="title"/>
          </p:nvPr>
        </p:nvSpPr>
        <p:spPr>
          <a:xfrm>
            <a:off x="718931" y="349223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</a:pPr>
            <a:r>
              <a:rPr lang="lt-LT" sz="2400" b="1" dirty="0">
                <a:latin typeface="Arial"/>
                <a:ea typeface="Arial"/>
                <a:cs typeface="Arial"/>
                <a:sym typeface="Arial"/>
              </a:rPr>
              <a:t>2. Mes mokykloje kalbame apie tai, kokia mūsų mokykla galėtų (turėtų) būti ateityje.</a:t>
            </a:r>
            <a:br>
              <a:rPr lang="lt-LT" sz="2400" b="1" dirty="0">
                <a:latin typeface="Arial"/>
                <a:ea typeface="Arial"/>
                <a:cs typeface="Arial"/>
                <a:sym typeface="Arial"/>
              </a:rPr>
            </a:br>
            <a:endParaRPr sz="2400" dirty="0"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3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413467" y="1111684"/>
            <a:ext cx="13204556" cy="574631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6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17. Visi mokyklos socialiniai ryšiai prisideda prie mokyklos pažangos</a:t>
            </a:r>
            <a:br>
              <a:rPr lang="lt-LT" b="1" dirty="0"/>
            </a:br>
            <a:endParaRPr dirty="0"/>
          </a:p>
        </p:txBody>
      </p:sp>
      <p:pic>
        <p:nvPicPr>
          <p:cNvPr id="466" name="Google Shape;466;p6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" name="Google Shape;471;p6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/>
              <a:t>18. Aš moku suplanuoti ir vesti gerą pamoką</a:t>
            </a:r>
            <a:br>
              <a:rPr lang="lt-LT" b="1"/>
            </a:br>
            <a:endParaRPr/>
          </a:p>
        </p:txBody>
      </p:sp>
      <p:pic>
        <p:nvPicPr>
          <p:cNvPr id="472" name="Google Shape;472;p66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p67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19. Aš keliu aukštus reikalavimus sau</a:t>
            </a:r>
            <a:br>
              <a:rPr lang="lt-LT" b="1" dirty="0"/>
            </a:br>
            <a:endParaRPr dirty="0"/>
          </a:p>
        </p:txBody>
      </p:sp>
      <p:pic>
        <p:nvPicPr>
          <p:cNvPr id="478" name="Google Shape;478;p67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3" name="Google Shape;483;p68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20. Aš siekiu kuo geriau atlikti savo darbą.</a:t>
            </a:r>
            <a:br>
              <a:rPr lang="lt-LT" b="1" dirty="0"/>
            </a:br>
            <a:endParaRPr dirty="0"/>
          </a:p>
        </p:txBody>
      </p:sp>
      <p:pic>
        <p:nvPicPr>
          <p:cNvPr id="484" name="Google Shape;484;p68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9" name="Google Shape;489;p6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21. Mokytojai ir administracija nuolat mokosi ir ugdo savo profesinį meistriškumą</a:t>
            </a:r>
            <a:br>
              <a:rPr lang="lt-LT" b="1"/>
            </a:br>
            <a:endParaRPr/>
          </a:p>
        </p:txBody>
      </p:sp>
      <p:pic>
        <p:nvPicPr>
          <p:cNvPr id="490" name="Google Shape;490;p69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5" name="Google Shape;495;p7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22. kokias tris savybes, Jūsų nuomone, priskirtumėt lyderiui?</a:t>
            </a:r>
            <a:br>
              <a:rPr lang="lt-LT" b="1" dirty="0"/>
            </a:br>
            <a:endParaRPr dirty="0"/>
          </a:p>
        </p:txBody>
      </p:sp>
      <p:sp>
        <p:nvSpPr>
          <p:cNvPr id="496" name="Google Shape;496;p70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Geranoriškumas, darbštumas, atvirumas.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Atsakomybė, inovatyvumas, charizma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Motyvuojantis, atviras, praktikas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Atsakomybė, </a:t>
            </a:r>
            <a:r>
              <a:rPr lang="lt-LT" dirty="0" err="1"/>
              <a:t>koLEGIALumas</a:t>
            </a:r>
            <a:r>
              <a:rPr lang="lt-LT" dirty="0"/>
              <a:t>, pagarba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Gebėjimas suburti, išklausyti, tolerancija,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Organizuotumas, energija ir mokėjimas suburti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Char char="•"/>
            </a:pPr>
            <a:r>
              <a:rPr lang="lt-LT" dirty="0"/>
              <a:t>Sąžiningumas, bendravimas, pasitikėjimas.</a:t>
            </a:r>
            <a:endParaRPr dirty="0"/>
          </a:p>
          <a:p>
            <a:pPr marL="228600" lvl="0" indent="-64135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ct val="100000"/>
              <a:buNone/>
            </a:pPr>
            <a:endParaRPr dirty="0"/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" name="Google Shape;501;p7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 dirty="0"/>
              <a:t>22. kokias tris savybes, Jūsų nuomone, priskirtumėt lyderiui?</a:t>
            </a:r>
            <a:br>
              <a:rPr lang="lt-LT" b="1" dirty="0"/>
            </a:br>
            <a:endParaRPr dirty="0"/>
          </a:p>
        </p:txBody>
      </p:sp>
      <p:sp>
        <p:nvSpPr>
          <p:cNvPr id="502" name="Google Shape;502;p71"/>
          <p:cNvSpPr txBox="1">
            <a:spLocks noGrp="1"/>
          </p:cNvSpPr>
          <p:nvPr>
            <p:ph type="body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Kūrybiškumas, lyderystė, atsakingumas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Atsakomybė, komunikacija, sumanumas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 Atkaklumas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Strateginis mąstymas, gebėjimas įkvėpti kitus, gebėjimas prisiimti atsakomybę už savo sprendimus</a:t>
            </a:r>
            <a:endParaRPr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lt-LT" dirty="0"/>
              <a:t>Komunikabilus, principingas, užsispyręs</a:t>
            </a:r>
            <a:endParaRPr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dirty="0"/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5">
          <a:extLst>
            <a:ext uri="{FF2B5EF4-FFF2-40B4-BE49-F238E27FC236}">
              <a16:creationId xmlns:a16="http://schemas.microsoft.com/office/drawing/2014/main" id="{596800AE-16A2-62D1-57ED-C2F2FA62F8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4">
            <a:extLst>
              <a:ext uri="{FF2B5EF4-FFF2-40B4-BE49-F238E27FC236}">
                <a16:creationId xmlns:a16="http://schemas.microsoft.com/office/drawing/2014/main" id="{611B4C5E-DD40-3012-9F14-C8CAE5B6653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1489" y="339895"/>
            <a:ext cx="1078486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lt-LT" b="1" dirty="0"/>
              <a:t>STIPRIOSIOS PUSĖS</a:t>
            </a:r>
            <a:endParaRPr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6B3B481-7E98-CB3C-AD7F-AA67DBD3D827}"/>
              </a:ext>
            </a:extLst>
          </p:cNvPr>
          <p:cNvSpPr txBox="1"/>
          <p:nvPr/>
        </p:nvSpPr>
        <p:spPr>
          <a:xfrm>
            <a:off x="819469" y="1443841"/>
            <a:ext cx="10166554" cy="40010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Mokyklos vizija dera su mūsų miesto (miestelio, rajono) strategija.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Mokyklos ištekliai naudojami racionaliai, tikslingai ir kūrybingai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Sprendimai dėl veiklos tobulinimo grindžiami mokyklos veiklos įsivertinimo rezultatais ir bendromis diskusijomis</a:t>
            </a:r>
          </a:p>
          <a:p>
            <a:pPr marL="342900" marR="0" lvl="0" indent="-342900" algn="l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28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Mokytojai</a:t>
            </a:r>
            <a: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siekia kuo geriau atlikti savo darbą.</a:t>
            </a:r>
            <a:br>
              <a:rPr kumimoji="0" lang="lt-LT" sz="28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</a:br>
            <a:br>
              <a:rPr kumimoji="0" lang="lt-LT" sz="40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33078564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1">
          <a:extLst>
            <a:ext uri="{FF2B5EF4-FFF2-40B4-BE49-F238E27FC236}">
              <a16:creationId xmlns:a16="http://schemas.microsoft.com/office/drawing/2014/main" id="{F5F0AE92-A4C7-2391-D11B-1949A67FB65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2" name="Google Shape;252;p25">
            <a:extLst>
              <a:ext uri="{FF2B5EF4-FFF2-40B4-BE49-F238E27FC236}">
                <a16:creationId xmlns:a16="http://schemas.microsoft.com/office/drawing/2014/main" id="{E38A2430-67A5-EB00-DB00-BA77633E5B7E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86777" y="356580"/>
            <a:ext cx="10784863" cy="1320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Gill Sans"/>
              <a:buNone/>
            </a:pPr>
            <a:r>
              <a:rPr lang="lt-LT" b="1" dirty="0"/>
              <a:t>TOBULINTINOS  PUSĖS</a:t>
            </a:r>
            <a:endParaRPr b="1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C9D2CCF-EA94-C00D-A211-AD678E7FDDB8}"/>
              </a:ext>
            </a:extLst>
          </p:cNvPr>
          <p:cNvSpPr txBox="1"/>
          <p:nvPr/>
        </p:nvSpPr>
        <p:spPr>
          <a:xfrm>
            <a:off x="1470966" y="1439767"/>
            <a:ext cx="8626763" cy="40318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4000" dirty="0">
                <a:latin typeface="Calibri"/>
                <a:ea typeface="Calibri"/>
                <a:cs typeface="Calibri"/>
                <a:sym typeface="Calibri"/>
              </a:rPr>
              <a:t>Daugiau</a:t>
            </a:r>
            <a: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domėtis tėvų galimybėmis padėti vaikams mokytis ir augti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3600" dirty="0">
                <a:latin typeface="Calibri"/>
                <a:ea typeface="Calibri"/>
                <a:cs typeface="Calibri"/>
                <a:sym typeface="Calibri"/>
              </a:rPr>
              <a:t>M</a:t>
            </a:r>
            <a:r>
              <a:rPr kumimoji="0" lang="lt-LT" sz="36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okytis</a:t>
            </a:r>
            <a: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  drauge ir vieniems iš kitų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  <a:t>Priimant sprendimus mokykloje atsižvelgti į nuomonių įvairovę, palaikyti diskusiją</a:t>
            </a:r>
            <a:b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br>
              <a:rPr kumimoji="0" lang="lt-LT" sz="44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alibri"/>
                <a:ea typeface="Calibri"/>
                <a:cs typeface="Calibri"/>
                <a:sym typeface="Calibri"/>
              </a:rPr>
            </a:br>
            <a:endParaRPr kumimoji="0" lang="lt-LT" sz="280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370489292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>
            <a:extLst>
              <a:ext uri="{FF2B5EF4-FFF2-40B4-BE49-F238E27FC236}">
                <a16:creationId xmlns:a16="http://schemas.microsoft.com/office/drawing/2014/main" id="{17CDE6BC-0B05-873E-83E2-FD4F8FC75D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lt-LT" dirty="0"/>
              <a:t>Rekomenduojama</a:t>
            </a:r>
            <a:endParaRPr lang="en-GB" dirty="0"/>
          </a:p>
        </p:txBody>
      </p:sp>
      <p:sp>
        <p:nvSpPr>
          <p:cNvPr id="3" name="Teksto vietos rezervavimo ženklas 2">
            <a:extLst>
              <a:ext uri="{FF2B5EF4-FFF2-40B4-BE49-F238E27FC236}">
                <a16:creationId xmlns:a16="http://schemas.microsoft.com/office/drawing/2014/main" id="{C5508A9F-BD61-3B77-9B37-8D621E8AAFB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56187" y="1373342"/>
            <a:ext cx="10515600" cy="4351338"/>
          </a:xfrm>
        </p:spPr>
        <p:txBody>
          <a:bodyPr>
            <a:normAutofit fontScale="85000" lnSpcReduction="20000"/>
          </a:bodyPr>
          <a:lstStyle/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D</a:t>
            </a:r>
            <a:r>
              <a:rPr kumimoji="0" lang="lt-LT" sz="36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omėtis</a:t>
            </a:r>
            <a: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tėvų galimybėmis padėti vaikams mokytis ir augti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Gill Sans"/>
              <a:buAutoNum type="arabicPeriod"/>
              <a:defRPr/>
            </a:pPr>
            <a:r>
              <a:rPr lang="lt-LT" sz="3600" kern="0" cap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Aktyvinti informacijos apie gimnazijos renginius sklaidą mokinių tėvams/ bendruomenei ir skatinti dalyvavimą juose</a:t>
            </a:r>
          </a:p>
          <a:p>
            <a:pPr marL="514350" indent="-514350">
              <a:lnSpc>
                <a:spcPct val="100000"/>
              </a:lnSpc>
              <a:spcBef>
                <a:spcPts val="0"/>
              </a:spcBef>
              <a:buClr>
                <a:srgbClr val="000000"/>
              </a:buClr>
              <a:buSzPts val="2800"/>
              <a:buFont typeface="Gill Sans"/>
              <a:buAutoNum type="arabicPeriod"/>
              <a:defRPr/>
            </a:pPr>
            <a:r>
              <a:rPr lang="lt-LT" sz="3600" kern="0" cap="none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/>
              </a:rPr>
              <a:t>Organizavus tyrimą pasiūlyti naujų renginių/ formų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lang="lt-LT" sz="3600" dirty="0"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</a:t>
            </a:r>
            <a:r>
              <a:rPr kumimoji="0" lang="lt-LT" sz="3600" i="0" u="none" strike="noStrike" kern="0" cap="none" spc="0" normalizeH="0" baseline="0" noProof="0" dirty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okytis</a:t>
            </a:r>
            <a: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  drauge ir vieniems iš kitų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360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Priimant sprendimus mokykloje atsižvelgti į nuomonių įvairovę, palaikyti diskusiją</a:t>
            </a:r>
          </a:p>
          <a:p>
            <a:pPr marL="514350" marR="0" lvl="0" indent="-5143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Font typeface="Gill Sans"/>
              <a:buAutoNum type="arabicPeriod"/>
              <a:tabLst/>
              <a:defRPr/>
            </a:pPr>
            <a:r>
              <a:rPr kumimoji="0" lang="lt-LT" sz="3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M</a:t>
            </a:r>
            <a:r>
              <a:rPr kumimoji="0" lang="lt-LT" sz="36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Calibri"/>
                <a:cs typeface="Arial" panose="020B0604020202020204" pitchFamily="34" charset="0"/>
                <a:sym typeface="Calibri"/>
              </a:rPr>
              <a:t>okytojų vedamos pamokos turėtų būti  įdomesnės, šiuolaikiškesnės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tabLst/>
              <a:defRPr/>
            </a:pP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1684919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 fontScale="90000"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100000"/>
              <a:buFont typeface="Calibri"/>
              <a:buNone/>
            </a:pPr>
            <a:r>
              <a:rPr lang="lt-LT" b="1"/>
              <a:t>3. Mes mokykloje aptariame, kokie darbai mūsų laukia šiais metais (ateityje).</a:t>
            </a:r>
            <a:br>
              <a:rPr lang="lt-LT" b="1"/>
            </a:br>
            <a:endParaRPr/>
          </a:p>
        </p:txBody>
      </p:sp>
      <p:pic>
        <p:nvPicPr>
          <p:cNvPr id="102" name="Google Shape;102;p4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rcRect/>
          <a:stretch/>
        </p:blipFill>
        <p:spPr>
          <a:xfrm>
            <a:off x="-286248" y="1525670"/>
            <a:ext cx="12253251" cy="53323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</a:pPr>
            <a:r>
              <a:rPr lang="lt-LT" b="1" dirty="0"/>
              <a:t>4. Man užtenka mokykloje esančių mokymosi priemonių, technologijų</a:t>
            </a:r>
            <a:endParaRPr dirty="0"/>
          </a:p>
        </p:txBody>
      </p:sp>
      <p:pic>
        <p:nvPicPr>
          <p:cNvPr id="108" name="Google Shape;108;p5"/>
          <p:cNvPicPr preferRelativeResize="0">
            <a:picLocks noGrp="1"/>
          </p:cNvPicPr>
          <p:nvPr>
            <p:ph type="body" idx="1"/>
          </p:nvPr>
        </p:nvPicPr>
        <p:blipFill rotWithShape="1">
          <a:blip r:embed="rId3">
            <a:alphaModFix/>
          </a:blip>
          <a:stretch/>
        </p:blipFill>
        <p:spPr>
          <a:xfrm>
            <a:off x="1096494" y="1825625"/>
            <a:ext cx="9999012" cy="435133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Lašelis">
  <a:themeElements>
    <a:clrScheme name="Lašelis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Lašelis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šelis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TM04033925[[fn=Lašelis]]</Template>
  <TotalTime>59</TotalTime>
  <Words>1469</Words>
  <Application>Microsoft Office PowerPoint</Application>
  <PresentationFormat>Plačiaekranė</PresentationFormat>
  <Paragraphs>155</Paragraphs>
  <Slides>79</Slides>
  <Notes>78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79</vt:i4>
      </vt:variant>
    </vt:vector>
  </HeadingPairs>
  <TitlesOfParts>
    <vt:vector size="86" baseType="lpstr">
      <vt:lpstr>Arial</vt:lpstr>
      <vt:lpstr>Arial</vt:lpstr>
      <vt:lpstr>Arial Narrow</vt:lpstr>
      <vt:lpstr>Calibri</vt:lpstr>
      <vt:lpstr>Gill Sans</vt:lpstr>
      <vt:lpstr>Tw Cen MT</vt:lpstr>
      <vt:lpstr>Lašelis</vt:lpstr>
      <vt:lpstr>JONAVOS JERONIMO RALIO GIMNAZIJA</vt:lpstr>
      <vt:lpstr>„PowerPoint“ pateiktis</vt:lpstr>
      <vt:lpstr>LYDERYSTĖ IR VADYBA</vt:lpstr>
      <vt:lpstr>ATLIKTA MOKINIŲ, MOKYTOJŲ IR TĖVŲ APKLAUSA</vt:lpstr>
      <vt:lpstr>LYDERYSTĖ IR VADYBA MOKINIŲ APKLAUSA ( 93 mokiniai )</vt:lpstr>
      <vt:lpstr>„PowerPoint“ pateiktis</vt:lpstr>
      <vt:lpstr>2. Mes mokykloje kalbame apie tai, kokia mūsų mokykla galėtų (turėtų) būti ateityje. </vt:lpstr>
      <vt:lpstr>3. Mes mokykloje aptariame, kokie darbai mūsų laukia šiais metais (ateityje). </vt:lpstr>
      <vt:lpstr>4. Man užtenka mokykloje esančių mokymosi priemonių, technologijų</vt:lpstr>
      <vt:lpstr>5. Mokykloje paklausia mūsų nuomonės apie tai, ką mes norėtume pakeisti mokyklos veikloje </vt:lpstr>
      <vt:lpstr>6. Mūsų mokykloje šalia tradicijų vis atsiranda naujų veiklų, įdomesnių pamokų </vt:lpstr>
      <vt:lpstr>7. Esu skatinamas rodyti iniciatyvą, diskutuoti, mąstyti ir kūrybiškai veikti. </vt:lpstr>
      <vt:lpstr>8. Aš pasitikiu savo mokyklos vadovais </vt:lpstr>
      <vt:lpstr>9. Priimant sprendimus mokykloje gerbiama kiekvieno nuomonė </vt:lpstr>
      <vt:lpstr>10. Mūsų mokyklos mokytojai bendradarbiauja, dirba kartu tam, kad mes pasiektume kuo geresnių rezultatų </vt:lpstr>
      <vt:lpstr>11. Pastebiu, kad mokytojai mokosi vieni iš kitų </vt:lpstr>
      <vt:lpstr>12. Tėvai žino apie mano mokymosi pasiekimus, aptaria juos su mokytojais </vt:lpstr>
      <vt:lpstr>13. Mano tėvai aktyviai dalyvauja renginiuose, bendruose susitikimuose su mokytojais, pamo </vt:lpstr>
      <vt:lpstr>14. Mes turime bendrų veiklų, renginių su kitų mokyklų mokiniais </vt:lpstr>
      <vt:lpstr>15. Veiklos su kitų mokyklų mokiniais man yra įdomios ir naudingos </vt:lpstr>
      <vt:lpstr>16. Mūsų mokytojų vedamos pamokos įdomios, šiuolaikiškos </vt:lpstr>
      <vt:lpstr>17. Mūsų mokyklos mokytojai stengiasi kuo geriau vesti pamokas </vt:lpstr>
      <vt:lpstr>18. Mūsų mokyklos mokytojai nuolat mokosi, tobulėja </vt:lpstr>
      <vt:lpstr>19. kokias tris savybes, JŪSŲ NUOMONE,  priskirtumėt lyderiui? </vt:lpstr>
      <vt:lpstr>„PowerPoint“ pateiktis</vt:lpstr>
      <vt:lpstr>STIPRIOSIOS PUSĖS</vt:lpstr>
      <vt:lpstr>TOBULINTINOS  PUSĖS</vt:lpstr>
      <vt:lpstr>LYDERYSTĖ IR VADYBA  TĖVŲ APKLAUSA (74 tėvai)</vt:lpstr>
      <vt:lpstr>1. Tėvai turi galimybę dalyvauti, planuojant mokyklos ateitį (perspektyvą). </vt:lpstr>
      <vt:lpstr>2. mokykloje SU TĖVAIS kalbamA apie tai, kokia mūsų mokykla galėtų (turėtų) būti ateityje. </vt:lpstr>
      <vt:lpstr>3. mokykloje aptariamA, kokie darbai laukia šiais metais (ateityje). </vt:lpstr>
      <vt:lpstr>4. Mokykloje užtenka mano vaiko mokymui(si) skirtų priemonių, technologijų. </vt:lpstr>
      <vt:lpstr>5. Mokykloje paklausia TĖVŲ nuomonės apie tai, ką JIE norėtŲ pakeisti mokyklos veikloje </vt:lpstr>
      <vt:lpstr>6. mokykloje šalia tradicijų vis atsiranda naujų veiklų, įdomesnių pamokų </vt:lpstr>
      <vt:lpstr>7. Mokyklos bendruomenė (tėvai, mokiniai, mokytojai) atvirai diskutuoja apie veiklas ir atsakomybę. </vt:lpstr>
      <vt:lpstr>8. Aš pasitikiu mūsų mokyklos vadovais </vt:lpstr>
      <vt:lpstr>9. Mokykla priima argumentuotus tėvų pasiūlymus, juos svarsto ir įgyvendina </vt:lpstr>
      <vt:lpstr>10. Mes jaučiame, kad mokyklos gyvenimas vis keičiasi į gerąją pusę </vt:lpstr>
      <vt:lpstr>11. Mokyklos darbuotojai bendradarbiauja ir palaiko vienas kitą </vt:lpstr>
      <vt:lpstr>12. Mokytojai bendradarbiauja su TĖVAIS dėl asmeninės vaiko mokymosi pažangos </vt:lpstr>
      <vt:lpstr>13. Aš aktyviai dalyvauju mokyklos renginiuose, bendruose susitikimuose su mokytojais, pamokose </vt:lpstr>
      <vt:lpstr>14. Mokykla bendradarbiauja su kitomis įstaigomis (mokyklomis, kultūros centrais ir kt.). </vt:lpstr>
      <vt:lpstr>15. mokyklai bendradarbiaujant su kitomis įstaigomis, mokiniai gauna daug naudos </vt:lpstr>
      <vt:lpstr>16. Mano vaiko mokytojų vedamos pamokos yra įdomios, šiuolaikiškos </vt:lpstr>
      <vt:lpstr>17. mokyklos mokytojai stengiasi kuo geriau vesti pamokas </vt:lpstr>
      <vt:lpstr>18. Pastebiu, kad mokytojai mokosi vieni iš kitų </vt:lpstr>
      <vt:lpstr>19. mokyklos mokytojai nuolat mokosi, tobulėja </vt:lpstr>
      <vt:lpstr>20. kokias tris savybes, Jūsų nuomone, priskirtumėt lyderiui? </vt:lpstr>
      <vt:lpstr>20. kokias tris savybes, Jūsų nuomone, priskirtumėt lyderiui? </vt:lpstr>
      <vt:lpstr>20. kokias tris savybes, Jūsų nuomone, priskirtumėt lyderiui? </vt:lpstr>
      <vt:lpstr>STIPRIOSIOS PUSĖS</vt:lpstr>
      <vt:lpstr>TOBULINTINOS  PUSĖS</vt:lpstr>
      <vt:lpstr>LYDERYSTĖ IR VADYBA  MOKYTOJŲ APKLAUSA (30 mokytojų)</vt:lpstr>
      <vt:lpstr>1. Mes tariamės dėl mokyklos vizijos, tikslų ir veiklos prioritetų </vt:lpstr>
      <vt:lpstr>2. Mūsų mokyklos vizija dera su mūsų miesto (miestelio, rajono) strategija. </vt:lpstr>
      <vt:lpstr>3. visi mokyklos mokytojai dalyvauja, Įgyvendinant mokyklos susitarimus </vt:lpstr>
      <vt:lpstr>4. Mokyklos ištekliai naudojami RACIONALIAI, tikslingai ir kūrybingai </vt:lpstr>
      <vt:lpstr>5. Sprendimai dėl veiklos tobulinimo grindžiami mokyklos veiklos įsivertinimo rezultatais ir bendromis diskusijomis </vt:lpstr>
      <vt:lpstr>6. Veikla Mokykloje nuolat tobulinama, įvedant naujoves, mokiniams įdomesnes veiklas </vt:lpstr>
      <vt:lpstr>7. Mokykloje aš turiu galimybę rodyti iniciatyvą ir įgyvendinti savo idėjas. </vt:lpstr>
      <vt:lpstr>8. Lyderiai telkia bendruomenę pokyčiams, mokymuisi ir įsivertinimui </vt:lpstr>
      <vt:lpstr>9. mokyklos vadovai siekia, kad mokykla keistųsi, tobulėtų</vt:lpstr>
      <vt:lpstr>10. Priimant sprendimus mokykloje atsižvelgiama į nuomonių įvairovę, palaikoma diskusija </vt:lpstr>
      <vt:lpstr>11. Mokykloje priimti sprendimai keičia mokyklos gyvenimą, yra reikalingi. </vt:lpstr>
      <vt:lpstr>12. Dirbdamas mokykloje jaučiu komandiškumą, geranorišką palaikymą, pagalbą </vt:lpstr>
      <vt:lpstr>13. Mes mokomės drauge ir vieni iš kitų </vt:lpstr>
      <vt:lpstr>14. Mes domimės tėvų galimybėmis padėti vaikams mokytis ir augti </vt:lpstr>
      <vt:lpstr>15. Tėvai yra aktyvūs mokyklos gyvenimo dalyviai </vt:lpstr>
      <vt:lpstr>16. mokykla ieško įvairių naujų socialinių ryšių </vt:lpstr>
      <vt:lpstr>17. Visi mokyklos socialiniai ryšiai prisideda prie mokyklos pažangos </vt:lpstr>
      <vt:lpstr>18. Aš moku suplanuoti ir vesti gerą pamoką </vt:lpstr>
      <vt:lpstr>19. Aš keliu aukštus reikalavimus sau </vt:lpstr>
      <vt:lpstr>20. Aš siekiu kuo geriau atlikti savo darbą. </vt:lpstr>
      <vt:lpstr>21. Mokytojai ir administracija nuolat mokosi ir ugdo savo profesinį meistriškumą </vt:lpstr>
      <vt:lpstr>22. kokias tris savybes, Jūsų nuomone, priskirtumėt lyderiui? </vt:lpstr>
      <vt:lpstr>22. kokias tris savybes, Jūsų nuomone, priskirtumėt lyderiui? </vt:lpstr>
      <vt:lpstr>STIPRIOSIOS PUSĖS</vt:lpstr>
      <vt:lpstr>TOBULINTINOS  PUSĖS</vt:lpstr>
      <vt:lpstr>Rekomenduojama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Mokykla</dc:creator>
  <cp:lastModifiedBy>Pav</cp:lastModifiedBy>
  <cp:revision>3</cp:revision>
  <dcterms:created xsi:type="dcterms:W3CDTF">2024-12-27T17:32:36Z</dcterms:created>
  <dcterms:modified xsi:type="dcterms:W3CDTF">2025-01-20T12:49:53Z</dcterms:modified>
</cp:coreProperties>
</file>